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aleway"/>
      <p:regular r:id="rId43"/>
      <p:bold r:id="rId44"/>
      <p:italic r:id="rId45"/>
      <p:boldItalic r:id="rId46"/>
    </p:embeddedFont>
    <p:embeddedFont>
      <p:font typeface="Roboto"/>
      <p:regular r:id="rId47"/>
      <p:bold r:id="rId48"/>
      <p:italic r:id="rId49"/>
      <p:boldItalic r:id="rId50"/>
    </p:embeddedFont>
    <p:embeddedFont>
      <p:font typeface="Source Code Pr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74DBAD-32CF-4625-AEDB-1E2420298289}">
  <a:tblStyle styleId="{B274DBAD-32CF-4625-AEDB-1E24202982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CodePro-regular.fntdata"/><Relationship Id="rId50" Type="http://schemas.openxmlformats.org/officeDocument/2006/relationships/font" Target="fonts/Roboto-boldItalic.fntdata"/><Relationship Id="rId53" Type="http://schemas.openxmlformats.org/officeDocument/2006/relationships/font" Target="fonts/SourceCodePro-italic.fntdata"/><Relationship Id="rId52" Type="http://schemas.openxmlformats.org/officeDocument/2006/relationships/font" Target="fonts/SourceCodePr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SourceCodePr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campus.paris-saclay.fr/course/view.php?id=13883" TargetMode="External"/><Relationship Id="rId3" Type="http://schemas.openxmlformats.org/officeDocument/2006/relationships/hyperlink" Target="https://ecampus.paris-saclay.fr/course/view.php?id=13883"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aclay-sandbox.mrooms.net/course/view.php?id=1158&amp;section=7"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5208e060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208e060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ECTS = 25h travail tous compris.</a:t>
            </a:r>
            <a:endParaRPr/>
          </a:p>
          <a:p>
            <a:pPr indent="0" lvl="0" marL="0" rtl="0" algn="l">
              <a:spcBef>
                <a:spcPts val="0"/>
              </a:spcBef>
              <a:spcAft>
                <a:spcPts val="0"/>
              </a:spcAft>
              <a:buNone/>
            </a:pPr>
            <a:r>
              <a:rPr lang="en"/>
              <a:t>Total: 10 seances (9 including defense last day + 1 autonomous without teaching assistant).</a:t>
            </a:r>
            <a:endParaRPr/>
          </a:p>
          <a:p>
            <a:pPr indent="0" lvl="0" marL="0" rtl="0" algn="l">
              <a:spcBef>
                <a:spcPts val="0"/>
              </a:spcBef>
              <a:spcAft>
                <a:spcPts val="0"/>
              </a:spcAft>
              <a:buNone/>
            </a:pPr>
            <a:r>
              <a:rPr lang="en"/>
              <a:t>3 first lectures (in auditorium): Project Management Tools: OOP, GIT, TDD. 1h CM + 2h TD. </a:t>
            </a:r>
            <a:endParaRPr/>
          </a:p>
          <a:p>
            <a:pPr indent="0" lvl="0" marL="0" rtl="0" algn="l">
              <a:spcBef>
                <a:spcPts val="0"/>
              </a:spcBef>
              <a:spcAft>
                <a:spcPts val="0"/>
              </a:spcAft>
              <a:buNone/>
            </a:pPr>
            <a:r>
              <a:rPr lang="en"/>
              <a:t>Rest of lectures: Autonomous Work on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Milestones: jalon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5208e0600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208e0600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ECTS = 25h travail tous compris.</a:t>
            </a:r>
            <a:endParaRPr/>
          </a:p>
          <a:p>
            <a:pPr indent="0" lvl="0" marL="0" rtl="0" algn="l">
              <a:spcBef>
                <a:spcPts val="0"/>
              </a:spcBef>
              <a:spcAft>
                <a:spcPts val="0"/>
              </a:spcAft>
              <a:buNone/>
            </a:pPr>
            <a:r>
              <a:rPr lang="en"/>
              <a:t>Total: 10 seances (9 including defense last day + 1 autonomous without teaching assistant).</a:t>
            </a:r>
            <a:endParaRPr/>
          </a:p>
          <a:p>
            <a:pPr indent="0" lvl="0" marL="0" rtl="0" algn="l">
              <a:spcBef>
                <a:spcPts val="0"/>
              </a:spcBef>
              <a:spcAft>
                <a:spcPts val="0"/>
              </a:spcAft>
              <a:buNone/>
            </a:pPr>
            <a:r>
              <a:rPr lang="en"/>
              <a:t>3 first lectures (in auditorium): Project Management Tools: OOP, GIT, TDD. 1h CM + 2h TD. </a:t>
            </a:r>
            <a:endParaRPr/>
          </a:p>
          <a:p>
            <a:pPr indent="0" lvl="0" marL="0" rtl="0" algn="l">
              <a:spcBef>
                <a:spcPts val="0"/>
              </a:spcBef>
              <a:spcAft>
                <a:spcPts val="0"/>
              </a:spcAft>
              <a:buNone/>
            </a:pPr>
            <a:r>
              <a:rPr lang="en"/>
              <a:t>Rest of lectures: Autonomous Work on Project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440d024b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440d024b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200">
                <a:solidFill>
                  <a:srgbClr val="222222"/>
                </a:solidFill>
                <a:highlight>
                  <a:srgbClr val="FFFFFF"/>
                </a:highlight>
              </a:rPr>
              <a:t>a </a:t>
            </a:r>
            <a:r>
              <a:rPr b="1" lang="en" sz="1200">
                <a:solidFill>
                  <a:srgbClr val="222222"/>
                </a:solidFill>
                <a:highlight>
                  <a:srgbClr val="FFFFFF"/>
                </a:highlight>
              </a:rPr>
              <a:t>docstring</a:t>
            </a:r>
            <a:r>
              <a:rPr lang="en" sz="1200">
                <a:solidFill>
                  <a:srgbClr val="222222"/>
                </a:solidFill>
                <a:highlight>
                  <a:srgbClr val="FFFFFF"/>
                </a:highlight>
              </a:rPr>
              <a:t> is a string literal specified in source code that is used, like a comment, to document a specific segment of code.      </a:t>
            </a:r>
            <a:r>
              <a:rPr lang="en" sz="1800">
                <a:solidFill>
                  <a:schemeClr val="dk2"/>
                </a:solidFill>
                <a:latin typeface="Source Sans Pro"/>
                <a:ea typeface="Source Sans Pro"/>
                <a:cs typeface="Source Sans Pro"/>
                <a:sym typeface="Source Sans Pro"/>
              </a:rPr>
              <a:t>[JD Giraud credits]</a:t>
            </a:r>
            <a:endParaRPr sz="1200">
              <a:solidFill>
                <a:srgbClr val="222222"/>
              </a:solidFill>
              <a:highlight>
                <a:srgbClr val="FFFFFF"/>
              </a:highlight>
            </a:endParaRPr>
          </a:p>
          <a:p>
            <a:pPr indent="0" lvl="0" marL="0" rtl="0" algn="l">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4fb237d51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fb237d51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208e0600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208e0600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4fb237d51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fb237d51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marR="152400" rtl="0" algn="l">
              <a:lnSpc>
                <a:spcPct val="125000"/>
              </a:lnSpc>
              <a:spcBef>
                <a:spcPts val="1800"/>
              </a:spcBef>
              <a:spcAft>
                <a:spcPts val="0"/>
              </a:spcAft>
              <a:buClr>
                <a:srgbClr val="24292E"/>
              </a:buClr>
              <a:buSzPts val="1000"/>
              <a:buFont typeface="Arial"/>
              <a:buChar char="●"/>
            </a:pPr>
            <a:r>
              <a:rPr b="1" lang="en" sz="1000">
                <a:solidFill>
                  <a:srgbClr val="24292E"/>
                </a:solidFill>
              </a:rPr>
              <a:t>Genetic Algorithms</a:t>
            </a:r>
            <a:r>
              <a:rPr lang="en" sz="1000">
                <a:solidFill>
                  <a:srgbClr val="24292E"/>
                </a:solidFill>
              </a:rPr>
              <a:t> (GA):</a:t>
            </a:r>
            <a:endParaRPr sz="1000">
              <a:solidFill>
                <a:srgbClr val="24292E"/>
              </a:solidFill>
            </a:endParaRPr>
          </a:p>
          <a:p>
            <a:pPr indent="-292100" lvl="1" marL="914400" marR="152400" rtl="0" algn="l">
              <a:lnSpc>
                <a:spcPct val="125000"/>
              </a:lnSpc>
              <a:spcBef>
                <a:spcPts val="0"/>
              </a:spcBef>
              <a:spcAft>
                <a:spcPts val="0"/>
              </a:spcAft>
              <a:buClr>
                <a:srgbClr val="24292E"/>
              </a:buClr>
              <a:buSzPts val="1000"/>
              <a:buFont typeface="Arial"/>
              <a:buChar char="○"/>
            </a:pPr>
            <a:r>
              <a:rPr lang="en" sz="1000">
                <a:solidFill>
                  <a:srgbClr val="24292E"/>
                </a:solidFill>
              </a:rPr>
              <a:t>Commonly used to generate high-quality solutions to optimization and search problems by relying on bio-inspired operators: such as mutation, crossover and selection.</a:t>
            </a:r>
            <a:endParaRPr sz="1000">
              <a:solidFill>
                <a:srgbClr val="24292E"/>
              </a:solidFill>
            </a:endParaRPr>
          </a:p>
          <a:p>
            <a:pPr indent="0" lvl="0" marL="0" rtl="0" algn="l">
              <a:spcBef>
                <a:spcPts val="11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4fb237d51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fb237d51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4fb237d5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fb237d5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75743c20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75743c20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1dcad349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1dcad349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4fa8fe8d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fa8fe8d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7F7F7F"/>
              </a:buClr>
              <a:buSzPts val="1800"/>
              <a:buFont typeface="Source Sans Pro"/>
              <a:buChar char="●"/>
            </a:pPr>
            <a:r>
              <a:rPr lang="en" sz="1800" u="sng">
                <a:solidFill>
                  <a:srgbClr val="009688"/>
                </a:solidFill>
                <a:latin typeface="Source Sans Pro"/>
                <a:ea typeface="Source Sans Pro"/>
                <a:cs typeface="Source Sans Pro"/>
                <a:sym typeface="Source Sans Pro"/>
                <a:hlinkClick r:id="rId2">
                  <a:extLst>
                    <a:ext uri="{A12FA001-AC4F-418D-AE19-62706E023703}">
                      <ahyp:hlinkClr val="tx"/>
                    </a:ext>
                  </a:extLst>
                </a:hlinkClick>
              </a:rPr>
              <a:t>Moodle Course page</a:t>
            </a:r>
            <a:r>
              <a:rPr lang="en" sz="1800">
                <a:solidFill>
                  <a:srgbClr val="009688"/>
                </a:solidFill>
                <a:uFill>
                  <a:noFill/>
                </a:uFill>
                <a:latin typeface="Source Sans Pro"/>
                <a:ea typeface="Source Sans Pro"/>
                <a:cs typeface="Source Sans Pro"/>
                <a:sym typeface="Source Sans Pro"/>
                <a:hlinkClick r:id="rId3">
                  <a:extLst>
                    <a:ext uri="{A12FA001-AC4F-418D-AE19-62706E023703}">
                      <ahyp:hlinkClr val="tx"/>
                    </a:ext>
                  </a:extLst>
                </a:hlinkClick>
              </a:rPr>
              <a:t> </a:t>
            </a:r>
            <a:r>
              <a:rPr lang="en" sz="1800">
                <a:solidFill>
                  <a:schemeClr val="dk1"/>
                </a:solidFill>
                <a:latin typeface="Source Sans Pro"/>
                <a:ea typeface="Source Sans Pro"/>
                <a:cs typeface="Source Sans Pro"/>
                <a:sym typeface="Source Sans Pro"/>
              </a:rPr>
              <a:t>includes material, but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a1bddf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a1bddf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7bbac36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7bbac36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7bbac366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7bbac366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ade0f29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ade0f29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c9d09c79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c9d09c79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6f30b5bc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f30b5bc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ff171564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ff171564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6f30b5bc3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f30b5bc3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eee6725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eee6725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ba6f221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ba6f221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5208e0600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208e0600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ECTS = 25h travail tous compris.</a:t>
            </a:r>
            <a:endParaRPr/>
          </a:p>
          <a:p>
            <a:pPr indent="0" lvl="0" marL="0" rtl="0" algn="l">
              <a:spcBef>
                <a:spcPts val="0"/>
              </a:spcBef>
              <a:spcAft>
                <a:spcPts val="0"/>
              </a:spcAft>
              <a:buNone/>
            </a:pPr>
            <a:r>
              <a:rPr lang="en"/>
              <a:t>Total: 10 seances (9 including defense last day + 1 autonomous without teaching assistant).</a:t>
            </a:r>
            <a:endParaRPr/>
          </a:p>
          <a:p>
            <a:pPr indent="0" lvl="0" marL="0" rtl="0" algn="l">
              <a:spcBef>
                <a:spcPts val="0"/>
              </a:spcBef>
              <a:spcAft>
                <a:spcPts val="0"/>
              </a:spcAft>
              <a:buNone/>
            </a:pPr>
            <a:r>
              <a:rPr lang="en"/>
              <a:t>3 first lectures (in auditorium): Project Management Tools: OOP, GIT, TDD. 1h CM + 2h TD. </a:t>
            </a:r>
            <a:endParaRPr/>
          </a:p>
          <a:p>
            <a:pPr indent="0" lvl="0" marL="0" rtl="0" algn="l">
              <a:spcBef>
                <a:spcPts val="0"/>
              </a:spcBef>
              <a:spcAft>
                <a:spcPts val="0"/>
              </a:spcAft>
              <a:buNone/>
            </a:pPr>
            <a:r>
              <a:rPr lang="en"/>
              <a:t>Rest of lectures: Autonomous Work on Project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16a5aafa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16a5aafa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205eb66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205eb66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030c658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030c658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7030c6580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030c6580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4fb237d5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fb237d5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Source Sans Pro"/>
                <a:ea typeface="Source Sans Pro"/>
                <a:cs typeface="Source Sans Pro"/>
                <a:sym typeface="Source Sans Pro"/>
              </a:rPr>
              <a:t>Practicals (TDs): At the end of each Lecture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e871800e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e871800e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e871800e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e871800e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e871800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e871800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5208e06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208e06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ECTS = 25h travail tous compris.</a:t>
            </a:r>
            <a:endParaRPr/>
          </a:p>
          <a:p>
            <a:pPr indent="0" lvl="0" marL="0" rtl="0" algn="l">
              <a:spcBef>
                <a:spcPts val="0"/>
              </a:spcBef>
              <a:spcAft>
                <a:spcPts val="0"/>
              </a:spcAft>
              <a:buNone/>
            </a:pPr>
            <a:r>
              <a:rPr lang="en"/>
              <a:t>Total: 10 seances (9 including defense last day + 1 autonomous without teaching assistant).</a:t>
            </a:r>
            <a:endParaRPr/>
          </a:p>
          <a:p>
            <a:pPr indent="0" lvl="0" marL="0" rtl="0" algn="l">
              <a:spcBef>
                <a:spcPts val="0"/>
              </a:spcBef>
              <a:spcAft>
                <a:spcPts val="0"/>
              </a:spcAft>
              <a:buNone/>
            </a:pPr>
            <a:r>
              <a:rPr lang="en"/>
              <a:t>3 first lectures (in auditorium): Project Management Tools: OOP, GIT, TDD. 1h CM + 2h TD. </a:t>
            </a:r>
            <a:endParaRPr/>
          </a:p>
          <a:p>
            <a:pPr indent="0" lvl="0" marL="0" rtl="0" algn="l">
              <a:spcBef>
                <a:spcPts val="0"/>
              </a:spcBef>
              <a:spcAft>
                <a:spcPts val="0"/>
              </a:spcAft>
              <a:buNone/>
            </a:pPr>
            <a:r>
              <a:rPr lang="en"/>
              <a:t>Rest of lectures: Autonomous Work on Project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22757cc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22757cc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ca2fb0f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ca2fb0f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4fb237d5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fb237d5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2 sessions before last: </a:t>
            </a:r>
            <a:r>
              <a:rPr lang="en" u="sng">
                <a:solidFill>
                  <a:schemeClr val="dk2"/>
                </a:solidFill>
                <a:hlinkClick r:id="rId2">
                  <a:extLst>
                    <a:ext uri="{A12FA001-AC4F-418D-AE19-62706E023703}">
                      <ahyp:hlinkClr val="tx"/>
                    </a:ext>
                  </a:extLst>
                </a:hlinkClick>
              </a:rPr>
              <a:t> [TD-Dependent] Mid-term progress report: Deadline: 22/4/2019</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f2ddc7f33_1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f2ddc7f33_1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4fed913c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fed913c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Synthesis capability, learnings and analysis you put into the project, assessing your scientific curiosity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python.org/dev/peps/pep-000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paris-saclay-cds/data-science-workshop-2019" TargetMode="External"/><Relationship Id="rId4" Type="http://schemas.openxmlformats.org/officeDocument/2006/relationships/hyperlink" Target="http://www.diveintopython3.net" TargetMode="External"/><Relationship Id="rId5" Type="http://schemas.openxmlformats.org/officeDocument/2006/relationships/hyperlink" Target="http://www.diveintopython3.net" TargetMode="External"/><Relationship Id="rId6" Type="http://schemas.openxmlformats.org/officeDocument/2006/relationships/hyperlink" Target="http://www.python.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NataliaDiaz"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1" Type="http://schemas.openxmlformats.org/officeDocument/2006/relationships/hyperlink" Target="https://multithreaded.stitchfix.com/blog/2016/07/14/data-driven-fashion-design/" TargetMode="External"/><Relationship Id="rId10" Type="http://schemas.openxmlformats.org/officeDocument/2006/relationships/hyperlink" Target="https://eng.uber.com/deep-neuroevolution/" TargetMode="External"/><Relationship Id="rId13" Type="http://schemas.openxmlformats.org/officeDocument/2006/relationships/hyperlink" Target="https://eng.uber.com/deep-neuroevolution/" TargetMode="External"/><Relationship Id="rId12" Type="http://schemas.openxmlformats.org/officeDocument/2006/relationships/hyperlink" Target="https://multithreaded.stitchfix.com/blog/2016/07/14/data-driven-fashion-design/"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hyperlink" Target="https://en.wikipedia.org/wiki/Genetic_algorithm" TargetMode="External"/><Relationship Id="rId9" Type="http://schemas.openxmlformats.org/officeDocument/2006/relationships/hyperlink" Target="http://blog.otoro.net/2017/10/29/visual-evolution-strategies/" TargetMode="External"/><Relationship Id="rId14" Type="http://schemas.openxmlformats.org/officeDocument/2006/relationships/hyperlink" Target="https://github.com/NataliaDiaz/IN_104-Projet-Informatique" TargetMode="External"/><Relationship Id="rId5" Type="http://schemas.openxmlformats.org/officeDocument/2006/relationships/hyperlink" Target="https://en.wikipedia.org/wiki/Genetic_algorithm" TargetMode="External"/><Relationship Id="rId6" Type="http://schemas.openxmlformats.org/officeDocument/2006/relationships/hyperlink" Target="https://en.wikipedia.org/wiki/Evolutionary_algorithm" TargetMode="External"/><Relationship Id="rId7" Type="http://schemas.openxmlformats.org/officeDocument/2006/relationships/hyperlink" Target="https://en.wikipedia.org/wiki/Evolutionary_algorithm" TargetMode="External"/><Relationship Id="rId8" Type="http://schemas.openxmlformats.org/officeDocument/2006/relationships/hyperlink" Target="http://blog.otoro.net/2017/10/29/visual-evolution-strategi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hyperlink" Target="http://drive.google.com/file/d/17RrNp-V7fn2dsY1NHPdiv05Ev-LEEaMD/view" TargetMode="External"/><Relationship Id="rId5" Type="http://schemas.openxmlformats.org/officeDocument/2006/relationships/image" Target="../media/image1.png"/><Relationship Id="rId6" Type="http://schemas.openxmlformats.org/officeDocument/2006/relationships/hyperlink" Target="http://drive.google.com/file/d/1XZ48y4AqAdulqyH4_dQ1dm15YIcgMGHE/view" TargetMode="External"/></Relationships>
</file>

<file path=ppt/slides/_rels/slide19.xml.rels><?xml version="1.0" encoding="UTF-8" standalone="yes"?><Relationships xmlns="http://schemas.openxmlformats.org/package/2006/relationships"><Relationship Id="rId10"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hyperlink" Target="http://drive.google.com/file/d/1n9rZJtaHL28IJnP9reOCg-xaRWJFc1dk/view" TargetMode="External"/><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12.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NataliaDiaz/IN_104-Projet-Informatique" TargetMode="External"/><Relationship Id="rId4" Type="http://schemas.openxmlformats.org/officeDocument/2006/relationships/hyperlink" Target="https://docs.google.com/forms/d/e/1FAIpQLSeQJNRmJfQO5AZkNOLGagr4KpSrXrCEbY8C5Nf8L7zLzdOFpQ/viewform?usp=sf_link" TargetMode="External"/></Relationships>
</file>

<file path=ppt/slides/_rels/slide20.xml.rels><?xml version="1.0" encoding="UTF-8" standalone="yes"?><Relationships xmlns="http://schemas.openxmlformats.org/package/2006/relationships"><Relationship Id="rId11" Type="http://schemas.openxmlformats.org/officeDocument/2006/relationships/hyperlink" Target="http://drive.google.com/file/d/1oN9OEzds6cHgU1n1Hr-s6BWp302Qn6IL/view" TargetMode="External"/><Relationship Id="rId10" Type="http://schemas.openxmlformats.org/officeDocument/2006/relationships/hyperlink" Target="https://github.com/JessicaLopezEspejel/N_104-Projet-Informatique" TargetMode="External"/><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pandas.pydata.org/pandas-docs/stable/user_guide/10min.html" TargetMode="External"/><Relationship Id="rId4" Type="http://schemas.openxmlformats.org/officeDocument/2006/relationships/hyperlink" Target="https://medium.com/data-science-in-your-pocket/tokenization-algorithms-in-natural-language-processing-nlp-1fceab8454af" TargetMode="External"/><Relationship Id="rId9" Type="http://schemas.openxmlformats.org/officeDocument/2006/relationships/hyperlink" Target="https://medium.com/@abhilashbss/how-indexing-works-in-databases-931c8a73ea42" TargetMode="External"/><Relationship Id="rId5" Type="http://schemas.openxmlformats.org/officeDocument/2006/relationships/hyperlink" Target="https://towardsdatascience.com/stemming-lemmatization-what-ba782b7c0bd8" TargetMode="External"/><Relationship Id="rId6" Type="http://schemas.openxmlformats.org/officeDocument/2006/relationships/hyperlink" Target="https://towardsdatascience.com/stemming-lemmatization-what-ba782b7c0bd8" TargetMode="External"/><Relationship Id="rId7" Type="http://schemas.openxmlformats.org/officeDocument/2006/relationships/hyperlink" Target="https://whoosh.readthedocs.io/en/latest/indexing.html" TargetMode="External"/><Relationship Id="rId8" Type="http://schemas.openxmlformats.org/officeDocument/2006/relationships/hyperlink" Target="https://medium.com/@swapnilggourshete/how-indexes-on-database-works-15efa266fda6" TargetMode="External"/></Relationships>
</file>

<file path=ppt/slides/_rels/slide21.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hyperlink" Target="http://drive.google.com/file/d/18LF7nXofgCYlU_jOlkfFyahwEbGwa2hx/view" TargetMode="Externa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mailto:ismail.lahkim.bennani@ens.fr" TargetMode="External"/><Relationship Id="rId4" Type="http://schemas.openxmlformats.org/officeDocument/2006/relationships/hyperlink" Target="https://vanderbei.princeton.edu/WebGL/nBody.html" TargetMode="External"/><Relationship Id="rId9" Type="http://schemas.openxmlformats.org/officeDocument/2006/relationships/hyperlink" Target="http://rebloggy.com/post/gif-gifset-science-math-physics-n-body-problem-orbits/39788206329" TargetMode="External"/><Relationship Id="rId5" Type="http://schemas.openxmlformats.org/officeDocument/2006/relationships/image" Target="../media/image10.gif"/><Relationship Id="rId6" Type="http://schemas.openxmlformats.org/officeDocument/2006/relationships/image" Target="../media/image5.gif"/><Relationship Id="rId7" Type="http://schemas.openxmlformats.org/officeDocument/2006/relationships/image" Target="../media/image2.gif"/><Relationship Id="rId8" Type="http://schemas.openxmlformats.org/officeDocument/2006/relationships/image" Target="../media/image1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mailto:ismail.lahkim.bennani@ens.fr" TargetMode="External"/><Relationship Id="rId4" Type="http://schemas.openxmlformats.org/officeDocument/2006/relationships/hyperlink" Target="https://github.com/ismailbennani/IN104" TargetMode="External"/><Relationship Id="rId5" Type="http://schemas.openxmlformats.org/officeDocument/2006/relationships/hyperlink" Target="https://github.com/ismailbennani" TargetMode="External"/><Relationship Id="rId6" Type="http://schemas.openxmlformats.org/officeDocument/2006/relationships/hyperlink" Target="https://github.com/ismailbennani/IN104/blob/master/sujet/sujet.pdf" TargetMode="External"/><Relationship Id="rId7" Type="http://schemas.openxmlformats.org/officeDocument/2006/relationships/hyperlink" Target="http://drive.google.com/file/d/18LF7nXofgCYlU_jOlkfFyahwEbGwa2hx/view" TargetMode="External"/><Relationship Id="rId8"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Silviatulli" TargetMode="External"/><Relationship Id="rId4" Type="http://schemas.openxmlformats.org/officeDocument/2006/relationships/hyperlink" Target="mailto:silvia.tulli.92@gmail.com" TargetMode="External"/><Relationship Id="rId5" Type="http://schemas.openxmlformats.org/officeDocument/2006/relationships/hyperlink" Target="http://drive.google.com/file/d/1jHtBKL5iKgOPKMYgTtBy7CJoB_4O2WaT/view" TargetMode="External"/><Relationship Id="rId6" Type="http://schemas.openxmlformats.org/officeDocument/2006/relationships/image" Target="../media/image1.png"/><Relationship Id="rId7" Type="http://schemas.openxmlformats.org/officeDocument/2006/relationships/hyperlink" Target="https://github.com/Silviatulli/IN104" TargetMode="External"/><Relationship Id="rId8"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Silviatulli" TargetMode="External"/><Relationship Id="rId4" Type="http://schemas.openxmlformats.org/officeDocument/2006/relationships/hyperlink" Target="mailto:silvia.tulli.92@gmail.com" TargetMode="External"/><Relationship Id="rId5" Type="http://schemas.openxmlformats.org/officeDocument/2006/relationships/hyperlink" Target="https://www.xyonix.com/blog/an-example-explaining-a-passenger-survival-ai-model-using-shap-for-the-rms-titanic" TargetMode="External"/><Relationship Id="rId6"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drive.google.com/file/d/1Q-6EtEizqXQBOL5uohHukdEQ56Yw7-EI/view" TargetMode="External"/><Relationship Id="rId5" Type="http://schemas.openxmlformats.org/officeDocument/2006/relationships/image" Target="../media/image1.png"/><Relationship Id="rId6" Type="http://schemas.openxmlformats.org/officeDocument/2006/relationships/hyperlink" Target="http://drive.google.com/file/d/12geKnM_fNN8NLsu0SVBW-jX0V0YhSK-U/view" TargetMode="External"/><Relationship Id="rId7" Type="http://schemas.openxmlformats.org/officeDocument/2006/relationships/hyperlink" Target="https://drive.google.com/drive/folders/1o9m_fSyRIx9L26HXHe1cnxhT_F9vnxzB?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hyperlink" Target="http://drive.google.com/file/d/1oZ7T_wD8BAOf3JDQ7QLAkqV6lsZLTC0N/view" TargetMode="External"/><Relationship Id="rId5" Type="http://schemas.openxmlformats.org/officeDocument/2006/relationships/image" Target="../media/image1.png"/><Relationship Id="rId6" Type="http://schemas.openxmlformats.org/officeDocument/2006/relationships/hyperlink" Target="http://drive.google.com/file/d/1Otk7E0KHUvtaQ8VyV9fdJStOJW84oKAI/view" TargetMode="External"/><Relationship Id="rId7" Type="http://schemas.openxmlformats.org/officeDocument/2006/relationships/hyperlink" Target="https://drive.google.com/drive/folders/1o9m_fSyRIx9L26HXHe1cnxhT_F9vnxzB?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hyperlink" Target="https://github.com/ctfun/IN104_2020" TargetMode="External"/><Relationship Id="rId7" Type="http://schemas.openxmlformats.org/officeDocument/2006/relationships/hyperlink" Target="http://drive.google.com/file/d/1s6eNjK6wV8hi4FUqm-VigY9I3cW5O2iJ/view" TargetMode="External"/><Relationship Id="rId8" Type="http://schemas.openxmlformats.org/officeDocument/2006/relationships/image" Target="../media/image8.png"/></Relationships>
</file>

<file path=ppt/slides/_rels/slide28.xml.rels><?xml version="1.0" encoding="UTF-8" standalone="yes"?><Relationships xmlns="http://schemas.openxmlformats.org/package/2006/relationships"><Relationship Id="rId10" Type="http://schemas.openxmlformats.org/officeDocument/2006/relationships/hyperlink" Target="https://ionicframework.com/" TargetMode="External"/><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hyperlink" Target="https://ionicframework.com/" TargetMode="External"/><Relationship Id="rId5" Type="http://schemas.openxmlformats.org/officeDocument/2006/relationships/image" Target="../media/image22.png"/><Relationship Id="rId6" Type="http://schemas.openxmlformats.org/officeDocument/2006/relationships/hyperlink" Target="https://kivy.org/" TargetMode="External"/><Relationship Id="rId7" Type="http://schemas.openxmlformats.org/officeDocument/2006/relationships/hyperlink" Target="https://www.codenameone.com/" TargetMode="External"/><Relationship Id="rId8" Type="http://schemas.openxmlformats.org/officeDocument/2006/relationships/hyperlink" Target="https://reactnative.dev/"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itM1pFm4m62oCOgbDOnDb9gb95GtFivw/view" TargetMode="Externa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sites.google.com/view/ensta-in104" TargetMode="External"/><Relationship Id="rId4" Type="http://schemas.openxmlformats.org/officeDocument/2006/relationships/hyperlink" Target="https://github.com/clement-masson/aiarena/wiki"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NataliaDiaz/IN_104-Projet-Informatiqu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drive.google.com/file/d/1jHtBKL5iKgOPKMYgTtBy7CJoB_4O2WaT/view" TargetMode="External"/><Relationship Id="rId4" Type="http://schemas.openxmlformats.org/officeDocument/2006/relationships/image" Target="../media/image1.png"/><Relationship Id="rId5" Type="http://schemas.openxmlformats.org/officeDocument/2006/relationships/hyperlink" Target="https://docs.google.com/document/d/1GwMIzYUrvZmVonxz19mEBA-CKCUsRCQ2kmG4gqppHnw/edit?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saclay-sandbox.mrooms.net/course/view.php?id=1158&amp;section=1#" TargetMode="External"/><Relationship Id="rId4" Type="http://schemas.openxmlformats.org/officeDocument/2006/relationships/hyperlink" Target="https://csaclay-sandbox.mrooms.net/course/view.php?id=1158&amp;section=2" TargetMode="External"/><Relationship Id="rId5" Type="http://schemas.openxmlformats.org/officeDocument/2006/relationships/hyperlink" Target="https://csaclay-sandbox.mrooms.net/course/view.php?id=1158&amp;section=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Projet Informatique</a:t>
            </a:r>
            <a:endParaRPr/>
          </a:p>
        </p:txBody>
      </p:sp>
      <p:sp>
        <p:nvSpPr>
          <p:cNvPr id="59" name="Google Shape;59;p13"/>
          <p:cNvSpPr txBox="1"/>
          <p:nvPr>
            <p:ph idx="1" type="subTitle"/>
          </p:nvPr>
        </p:nvSpPr>
        <p:spPr>
          <a:xfrm>
            <a:off x="206175" y="1738075"/>
            <a:ext cx="84633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IN104</a:t>
            </a:r>
            <a:endParaRPr>
              <a:solidFill>
                <a:srgbClr val="000000"/>
              </a:solidFill>
            </a:endParaRPr>
          </a:p>
          <a:p>
            <a:pPr indent="0" lvl="0" marL="0" rtl="0" algn="l">
              <a:spcBef>
                <a:spcPts val="0"/>
              </a:spcBef>
              <a:spcAft>
                <a:spcPts val="0"/>
              </a:spcAft>
              <a:buNone/>
            </a:pPr>
            <a:r>
              <a:rPr lang="en">
                <a:solidFill>
                  <a:srgbClr val="000000"/>
                </a:solidFill>
              </a:rPr>
              <a:t>Natalia Díaz Rodríguez, ENSTA Paris, Institut Polytechnique Paris</a:t>
            </a:r>
            <a:endParaRPr>
              <a:solidFill>
                <a:srgbClr val="000000"/>
              </a:solidFill>
            </a:endParaRPr>
          </a:p>
          <a:p>
            <a:pPr indent="0" lvl="0" marL="0" rtl="0" algn="l">
              <a:spcBef>
                <a:spcPts val="0"/>
              </a:spcBef>
              <a:spcAft>
                <a:spcPts val="0"/>
              </a:spcAft>
              <a:buNone/>
            </a:pPr>
            <a:r>
              <a:t/>
            </a:r>
            <a:endParaRPr/>
          </a:p>
        </p:txBody>
      </p:sp>
      <p:pic>
        <p:nvPicPr>
          <p:cNvPr id="60" name="Google Shape;60;p13"/>
          <p:cNvPicPr preferRelativeResize="0"/>
          <p:nvPr/>
        </p:nvPicPr>
        <p:blipFill>
          <a:blip r:embed="rId3">
            <a:alphaModFix/>
          </a:blip>
          <a:stretch>
            <a:fillRect/>
          </a:stretch>
        </p:blipFill>
        <p:spPr>
          <a:xfrm>
            <a:off x="6013675" y="2681025"/>
            <a:ext cx="2971875" cy="2357699"/>
          </a:xfrm>
          <a:prstGeom prst="rect">
            <a:avLst/>
          </a:prstGeom>
          <a:noFill/>
          <a:ln>
            <a:noFill/>
          </a:ln>
        </p:spPr>
      </p:pic>
      <p:sp>
        <p:nvSpPr>
          <p:cNvPr id="61" name="Google Shape;61;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feel lost</a:t>
            </a:r>
            <a:endParaRPr/>
          </a:p>
        </p:txBody>
      </p:sp>
      <p:sp>
        <p:nvSpPr>
          <p:cNvPr id="126" name="Google Shape;12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Source Sans Pro"/>
              <a:buChar char="●"/>
            </a:pPr>
            <a:r>
              <a:rPr lang="en">
                <a:solidFill>
                  <a:srgbClr val="000000"/>
                </a:solidFill>
              </a:rPr>
              <a:t>Establish milestones with your partner </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Do GIT code reviews (of each other, if needed)</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Force yourself: pose the right question you want to answer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Set up Zoom weekly meetings with your binom to work on the project after the TD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Your TA is there to support you!</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sp>
        <p:nvSpPr>
          <p:cNvPr id="127" name="Google Shape;127;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feel lost</a:t>
            </a:r>
            <a:endParaRPr/>
          </a:p>
        </p:txBody>
      </p:sp>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Mid-term report hand in: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a:t>
            </a:r>
            <a:r>
              <a:rPr lang="en" sz="1800">
                <a:solidFill>
                  <a:srgbClr val="000000"/>
                </a:solidFill>
              </a:rPr>
              <a:t>how to your TA, at lea</a:t>
            </a:r>
            <a:r>
              <a:rPr lang="en">
                <a:solidFill>
                  <a:srgbClr val="000000"/>
                </a:solidFill>
              </a:rPr>
              <a:t>st, the</a:t>
            </a:r>
            <a:r>
              <a:rPr lang="en" sz="1800">
                <a:solidFill>
                  <a:srgbClr val="000000"/>
                </a:solidFill>
              </a:rPr>
              <a:t> first 50% of your project report in the equator of the course </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makes sure you are on track</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can help you not derail. You can include: </a:t>
            </a:r>
            <a:endParaRPr sz="1800">
              <a:solidFill>
                <a:srgbClr val="000000"/>
              </a:solidFill>
            </a:endParaRPr>
          </a:p>
          <a:p>
            <a:pPr indent="-342900" lvl="2" marL="1371600" rtl="0" algn="l">
              <a:spcBef>
                <a:spcPts val="0"/>
              </a:spcBef>
              <a:spcAft>
                <a:spcPts val="0"/>
              </a:spcAft>
              <a:buClr>
                <a:srgbClr val="000000"/>
              </a:buClr>
              <a:buSzPts val="1800"/>
              <a:buChar char="■"/>
            </a:pPr>
            <a:r>
              <a:rPr lang="en" sz="1800">
                <a:solidFill>
                  <a:srgbClr val="000000"/>
                </a:solidFill>
              </a:rPr>
              <a:t>Project Requirements</a:t>
            </a:r>
            <a:endParaRPr sz="1800">
              <a:solidFill>
                <a:srgbClr val="000000"/>
              </a:solidFill>
            </a:endParaRPr>
          </a:p>
          <a:p>
            <a:pPr indent="-342900" lvl="2" marL="1371600" rtl="0" algn="l">
              <a:spcBef>
                <a:spcPts val="0"/>
              </a:spcBef>
              <a:spcAft>
                <a:spcPts val="0"/>
              </a:spcAft>
              <a:buClr>
                <a:srgbClr val="000000"/>
              </a:buClr>
              <a:buSzPts val="1800"/>
              <a:buChar char="■"/>
            </a:pPr>
            <a:r>
              <a:rPr lang="en" sz="1800">
                <a:solidFill>
                  <a:srgbClr val="000000"/>
                </a:solidFill>
              </a:rPr>
              <a:t>Software Architecture </a:t>
            </a:r>
            <a:endParaRPr sz="1800">
              <a:solidFill>
                <a:srgbClr val="000000"/>
              </a:solidFill>
            </a:endParaRPr>
          </a:p>
          <a:p>
            <a:pPr indent="-342900" lvl="2" marL="1371600" rtl="0" algn="l">
              <a:spcBef>
                <a:spcPts val="0"/>
              </a:spcBef>
              <a:spcAft>
                <a:spcPts val="0"/>
              </a:spcAft>
              <a:buClr>
                <a:srgbClr val="000000"/>
              </a:buClr>
              <a:buSzPts val="1800"/>
              <a:buChar char="■"/>
            </a:pPr>
            <a:r>
              <a:rPr lang="en" sz="1800">
                <a:solidFill>
                  <a:srgbClr val="000000"/>
                </a:solidFill>
              </a:rPr>
              <a:t>Classes, Tests, Plots, Versions, Documentation...</a:t>
            </a:r>
            <a:endParaRPr sz="1800">
              <a:solidFill>
                <a:srgbClr val="000000"/>
              </a:solidFill>
            </a:endParaRPr>
          </a:p>
          <a:p>
            <a:pPr indent="0" lvl="0" marL="457200" rtl="0" algn="l">
              <a:spcBef>
                <a:spcPts val="1600"/>
              </a:spcBef>
              <a:spcAft>
                <a:spcPts val="1600"/>
              </a:spcAft>
              <a:buNone/>
            </a:pPr>
            <a:r>
              <a:t/>
            </a:r>
            <a:endParaRPr/>
          </a:p>
        </p:txBody>
      </p:sp>
      <p:sp>
        <p:nvSpPr>
          <p:cNvPr id="134" name="Google Shape;134;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8662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&amp; Team Python Conventions</a:t>
            </a:r>
            <a:endParaRPr/>
          </a:p>
        </p:txBody>
      </p:sp>
      <p:sp>
        <p:nvSpPr>
          <p:cNvPr id="140" name="Google Shape;140;p24"/>
          <p:cNvSpPr txBox="1"/>
          <p:nvPr>
            <p:ph idx="1" type="body"/>
          </p:nvPr>
        </p:nvSpPr>
        <p:spPr>
          <a:xfrm>
            <a:off x="821825" y="989800"/>
            <a:ext cx="780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rPr>
              <a:t>PEP-8</a:t>
            </a:r>
            <a:r>
              <a:rPr lang="en" sz="1600">
                <a:solidFill>
                  <a:srgbClr val="000000"/>
                </a:solidFill>
              </a:rPr>
              <a:t>: Defines Python coding practices </a:t>
            </a:r>
            <a:r>
              <a:rPr lang="en" sz="1200" u="sng">
                <a:solidFill>
                  <a:srgbClr val="000000"/>
                </a:solidFill>
                <a:hlinkClick r:id="rId3">
                  <a:extLst>
                    <a:ext uri="{A12FA001-AC4F-418D-AE19-62706E023703}">
                      <ahyp:hlinkClr val="tx"/>
                    </a:ext>
                  </a:extLst>
                </a:hlinkClick>
              </a:rPr>
              <a:t>https://www.python.org/dev/peps/pep-0008</a:t>
            </a:r>
            <a:endParaRPr sz="1200">
              <a:solidFill>
                <a:srgbClr val="000000"/>
              </a:solidFill>
            </a:endParaRPr>
          </a:p>
          <a:p>
            <a:pPr indent="-317500" lvl="0" marL="457200" rtl="0" algn="l">
              <a:spcBef>
                <a:spcPts val="1600"/>
              </a:spcBef>
              <a:spcAft>
                <a:spcPts val="0"/>
              </a:spcAft>
              <a:buClr>
                <a:srgbClr val="000000"/>
              </a:buClr>
              <a:buSzPts val="1400"/>
              <a:buChar char="●"/>
            </a:pPr>
            <a:r>
              <a:rPr b="1" lang="en" sz="1400">
                <a:solidFill>
                  <a:srgbClr val="000000"/>
                </a:solidFill>
              </a:rPr>
              <a:t>Indentation</a:t>
            </a:r>
            <a:r>
              <a:rPr lang="en" sz="1400">
                <a:solidFill>
                  <a:srgbClr val="000000"/>
                </a:solidFill>
              </a:rPr>
              <a:t>: 4 spaces (good editors will replace &lt;TAB&gt; by 4 spaces) </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Variables</a:t>
            </a:r>
            <a:r>
              <a:rPr lang="en" sz="1400">
                <a:solidFill>
                  <a:srgbClr val="000000"/>
                </a:solidFill>
              </a:rPr>
              <a:t>: </a:t>
            </a:r>
            <a:r>
              <a:rPr lang="en" sz="1400">
                <a:solidFill>
                  <a:srgbClr val="000000"/>
                </a:solidFill>
                <a:latin typeface="Source Code Pro"/>
                <a:ea typeface="Source Code Pro"/>
                <a:cs typeface="Source Code Pro"/>
                <a:sym typeface="Source Code Pro"/>
              </a:rPr>
              <a:t>lower_case_with_underscores</a:t>
            </a:r>
            <a:r>
              <a:rPr lang="en" sz="1400">
                <a:solidFill>
                  <a:srgbClr val="000000"/>
                </a:solidFill>
              </a:rPr>
              <a:t> </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Functions</a:t>
            </a:r>
            <a:r>
              <a:rPr lang="en" sz="1400">
                <a:solidFill>
                  <a:srgbClr val="000000"/>
                </a:solidFill>
              </a:rPr>
              <a:t>: </a:t>
            </a:r>
            <a:r>
              <a:rPr lang="en" sz="1400">
                <a:solidFill>
                  <a:srgbClr val="000000"/>
                </a:solidFill>
                <a:latin typeface="Source Code Pro"/>
                <a:ea typeface="Source Code Pro"/>
                <a:cs typeface="Source Code Pro"/>
                <a:sym typeface="Source Code Pro"/>
              </a:rPr>
              <a:t>lower_case_with_underscores()</a:t>
            </a:r>
            <a:r>
              <a:rPr lang="en" sz="1400">
                <a:solidFill>
                  <a:srgbClr val="000000"/>
                </a:solidFill>
              </a:rPr>
              <a:t> </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Classes</a:t>
            </a:r>
            <a:r>
              <a:rPr lang="en" sz="1400">
                <a:solidFill>
                  <a:srgbClr val="000000"/>
                </a:solidFill>
              </a:rPr>
              <a:t>: </a:t>
            </a:r>
            <a:r>
              <a:rPr lang="en" sz="1400">
                <a:solidFill>
                  <a:srgbClr val="000000"/>
                </a:solidFill>
                <a:latin typeface="Source Code Pro"/>
                <a:ea typeface="Source Code Pro"/>
                <a:cs typeface="Source Code Pro"/>
                <a:sym typeface="Source Code Pro"/>
              </a:rPr>
              <a:t>UpperCamelCase</a:t>
            </a:r>
            <a:r>
              <a:rPr lang="en" sz="1400">
                <a:solidFill>
                  <a:srgbClr val="000000"/>
                </a:solidFill>
              </a:rPr>
              <a:t> </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Attributes</a:t>
            </a:r>
            <a:r>
              <a:rPr lang="en" sz="1400">
                <a:solidFill>
                  <a:srgbClr val="000000"/>
                </a:solidFill>
              </a:rPr>
              <a:t>: </a:t>
            </a:r>
            <a:r>
              <a:rPr lang="en" sz="1400">
                <a:solidFill>
                  <a:srgbClr val="000000"/>
                </a:solidFill>
                <a:latin typeface="Source Code Pro"/>
                <a:ea typeface="Source Code Pro"/>
                <a:cs typeface="Source Code Pro"/>
                <a:sym typeface="Source Code Pro"/>
              </a:rPr>
              <a:t>lower_case_with_underscores </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Clr>
                <a:srgbClr val="000000"/>
              </a:buClr>
              <a:buSzPts val="1400"/>
              <a:buChar char="●"/>
            </a:pPr>
            <a:r>
              <a:rPr b="1" lang="en" sz="1400">
                <a:solidFill>
                  <a:srgbClr val="000000"/>
                </a:solidFill>
              </a:rPr>
              <a:t>Protected attributes</a:t>
            </a:r>
            <a:r>
              <a:rPr lang="en" sz="1400">
                <a:solidFill>
                  <a:srgbClr val="000000"/>
                </a:solidFill>
              </a:rPr>
              <a:t>: </a:t>
            </a:r>
            <a:r>
              <a:rPr lang="en" sz="1400">
                <a:solidFill>
                  <a:srgbClr val="000000"/>
                </a:solidFill>
                <a:latin typeface="Source Code Pro"/>
                <a:ea typeface="Source Code Pro"/>
                <a:cs typeface="Source Code Pro"/>
                <a:sym typeface="Source Code Pro"/>
              </a:rPr>
              <a:t>_prefixed_with_1_underscore </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Clr>
                <a:srgbClr val="000000"/>
              </a:buClr>
              <a:buSzPts val="1400"/>
              <a:buChar char="●"/>
            </a:pPr>
            <a:r>
              <a:rPr b="1" lang="en" sz="1400">
                <a:solidFill>
                  <a:srgbClr val="000000"/>
                </a:solidFill>
              </a:rPr>
              <a:t>Constants</a:t>
            </a:r>
            <a:r>
              <a:rPr lang="en" sz="1400">
                <a:solidFill>
                  <a:srgbClr val="000000"/>
                </a:solidFill>
              </a:rPr>
              <a:t>: </a:t>
            </a:r>
            <a:r>
              <a:rPr lang="en" sz="1400">
                <a:solidFill>
                  <a:srgbClr val="000000"/>
                </a:solidFill>
                <a:latin typeface="Source Code Pro"/>
                <a:ea typeface="Source Code Pro"/>
                <a:cs typeface="Source Code Pro"/>
                <a:sym typeface="Source Code Pro"/>
              </a:rPr>
              <a:t>ALL_CAPS</a:t>
            </a:r>
            <a:r>
              <a:rPr lang="en" sz="1400">
                <a:solidFill>
                  <a:srgbClr val="000000"/>
                </a:solidFill>
              </a:rPr>
              <a:t> </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Modules</a:t>
            </a:r>
            <a:r>
              <a:rPr lang="en" sz="1400">
                <a:solidFill>
                  <a:srgbClr val="000000"/>
                </a:solidFill>
              </a:rPr>
              <a:t>: </a:t>
            </a:r>
            <a:r>
              <a:rPr lang="en" sz="1400">
                <a:solidFill>
                  <a:srgbClr val="000000"/>
                </a:solidFill>
                <a:latin typeface="Source Code Pro"/>
                <a:ea typeface="Source Code Pro"/>
                <a:cs typeface="Source Code Pro"/>
                <a:sym typeface="Source Code Pro"/>
              </a:rPr>
              <a:t>lowercase</a:t>
            </a:r>
            <a:r>
              <a:rPr lang="en" sz="1400">
                <a:solidFill>
                  <a:srgbClr val="000000"/>
                </a:solidFill>
              </a:rPr>
              <a:t> (single word) </a:t>
            </a:r>
            <a:endParaRPr sz="1400">
              <a:solidFill>
                <a:srgbClr val="000000"/>
              </a:solidFill>
            </a:endParaRPr>
          </a:p>
          <a:p>
            <a:pPr indent="0" lvl="0" marL="0" rtl="0" algn="l">
              <a:spcBef>
                <a:spcPts val="1600"/>
              </a:spcBef>
              <a:spcAft>
                <a:spcPts val="0"/>
              </a:spcAft>
              <a:buNone/>
            </a:pPr>
            <a:r>
              <a:rPr b="1" lang="en" sz="1600">
                <a:solidFill>
                  <a:srgbClr val="000000"/>
                </a:solidFill>
              </a:rPr>
              <a:t>PEP-257</a:t>
            </a:r>
            <a:r>
              <a:rPr lang="en" sz="1600">
                <a:solidFill>
                  <a:srgbClr val="000000"/>
                </a:solidFill>
              </a:rPr>
              <a:t>: Documentation conventions.</a:t>
            </a:r>
            <a:endParaRPr sz="16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Prescribes the function or method’s effect as a command (“Do this”, “Return that:”).</a:t>
            </a:r>
            <a:endParaRPr sz="1400">
              <a:solidFill>
                <a:srgbClr val="000000"/>
              </a:solidFill>
            </a:endParaRPr>
          </a:p>
          <a:p>
            <a:pPr indent="-317500" lvl="0" marL="457200" rtl="0" algn="l">
              <a:spcBef>
                <a:spcPts val="0"/>
              </a:spcBef>
              <a:spcAft>
                <a:spcPts val="0"/>
              </a:spcAft>
              <a:buClr>
                <a:srgbClr val="000000"/>
              </a:buClr>
              <a:buSzPts val="1400"/>
              <a:buChar char="●"/>
            </a:pPr>
            <a:r>
              <a:rPr i="1" lang="en" sz="1400">
                <a:solidFill>
                  <a:srgbClr val="000000"/>
                </a:solidFill>
              </a:rPr>
              <a:t>Docstring</a:t>
            </a:r>
            <a:r>
              <a:rPr lang="en" sz="1400">
                <a:solidFill>
                  <a:srgbClr val="000000"/>
                </a:solidFill>
              </a:rPr>
              <a:t> should NOT be a “signature” (reiterating the function/method parameters, which can be obtained by instrospection). </a:t>
            </a:r>
            <a:endParaRPr sz="1400">
              <a:solidFill>
                <a:srgbClr val="000000"/>
              </a:solidFill>
            </a:endParaRPr>
          </a:p>
        </p:txBody>
      </p:sp>
      <p:sp>
        <p:nvSpPr>
          <p:cNvPr id="141" name="Google Shape;141;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&amp; Acknowledgements</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Jean-Didier Garaud. Coding Best Practices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Resources to learn Scientific Python: scipy, pandas, numpy: </a:t>
            </a:r>
            <a:r>
              <a:rPr lang="en" u="sng">
                <a:solidFill>
                  <a:srgbClr val="000000"/>
                </a:solidFill>
                <a:hlinkClick r:id="rId3">
                  <a:extLst>
                    <a:ext uri="{A12FA001-AC4F-418D-AE19-62706E023703}">
                      <ahyp:hlinkClr val="tx"/>
                    </a:ext>
                  </a:extLst>
                </a:hlinkClick>
              </a:rPr>
              <a:t>https://github.com/paris-saclay-cds/data-science-workshop-2019</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Lutz, M CC. (2011). Programming Python (4.a ed.). EE. UU.: O’Reilly Media.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Lutz, M (2013). Learning Python (5.a ed.). EE. UU.: O’Reilly Media.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Martelli, A (2017). Python in a Nutshell (3.a ed.). EE. UU.: O’Reilly Media.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Pilgrim, M (2011). Dive Into Python 3(online). APress. </a:t>
            </a:r>
            <a:r>
              <a:rPr lang="en" u="sng">
                <a:solidFill>
                  <a:srgbClr val="000000"/>
                </a:solidFill>
                <a:hlinkClick r:id="rId4">
                  <a:extLst>
                    <a:ext uri="{A12FA001-AC4F-418D-AE19-62706E023703}">
                      <ahyp:hlinkClr val="tx"/>
                    </a:ext>
                  </a:extLst>
                </a:hlinkClick>
              </a:rPr>
              <a:t>h</a:t>
            </a:r>
            <a:r>
              <a:rPr lang="en" u="sng">
                <a:solidFill>
                  <a:srgbClr val="000000"/>
                </a:solidFill>
                <a:hlinkClick r:id="rId5">
                  <a:extLst>
                    <a:ext uri="{A12FA001-AC4F-418D-AE19-62706E023703}">
                      <ahyp:hlinkClr val="tx"/>
                    </a:ext>
                  </a:extLst>
                </a:hlinkClick>
              </a:rPr>
              <a:t>ttp://www.diveintopython3.net</a:t>
            </a:r>
            <a:r>
              <a:rPr lang="en">
                <a:solidFill>
                  <a:srgbClr val="000000"/>
                </a:solidFill>
              </a:rPr>
              <a: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Software Foundation. Python Official Webpage. &lt;</a:t>
            </a:r>
            <a:r>
              <a:rPr lang="en" u="sng">
                <a:solidFill>
                  <a:schemeClr val="hlink"/>
                </a:solidFill>
                <a:hlinkClick r:id="rId6"/>
              </a:rPr>
              <a:t>http://www.python.org</a:t>
            </a:r>
            <a:r>
              <a:rPr lang="en">
                <a:solidFill>
                  <a:srgbClr val="000000"/>
                </a:solidFill>
              </a:rPr>
              <a:t>&gt;</a:t>
            </a:r>
            <a:endParaRPr>
              <a:solidFill>
                <a:srgbClr val="000000"/>
              </a:solidFill>
            </a:endParaRPr>
          </a:p>
          <a:p>
            <a:pPr indent="-342900" lvl="0" marL="457200" rtl="0" algn="l">
              <a:spcBef>
                <a:spcPts val="0"/>
              </a:spcBef>
              <a:spcAft>
                <a:spcPts val="0"/>
              </a:spcAft>
              <a:buClr>
                <a:schemeClr val="dk2"/>
              </a:buClr>
              <a:buSzPts val="1800"/>
              <a:buChar char="●"/>
            </a:pPr>
            <a:r>
              <a:rPr lang="en">
                <a:solidFill>
                  <a:schemeClr val="dk2"/>
                </a:solidFill>
              </a:rPr>
              <a:t>González Duque, R. Python para todos (on line). </a:t>
            </a:r>
            <a:endParaRPr>
              <a:solidFill>
                <a:schemeClr val="dk2"/>
              </a:solidFill>
            </a:endParaRPr>
          </a:p>
          <a:p>
            <a:pPr indent="-342900" lvl="0" marL="457200" rtl="0" algn="l">
              <a:spcBef>
                <a:spcPts val="0"/>
              </a:spcBef>
              <a:spcAft>
                <a:spcPts val="0"/>
              </a:spcAft>
              <a:buClr>
                <a:srgbClr val="000000"/>
              </a:buClr>
              <a:buSzPts val="1800"/>
              <a:buChar char="●"/>
            </a:pPr>
            <a:r>
              <a:rPr lang="en">
                <a:solidFill>
                  <a:srgbClr val="000000"/>
                </a:solidFill>
              </a:rPr>
              <a:t>Photography: Sandy Skoglund</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48" name="Google Shape;148;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 min Project Pitchs Time!</a:t>
            </a:r>
            <a:endParaRPr/>
          </a:p>
        </p:txBody>
      </p:sp>
      <p:sp>
        <p:nvSpPr>
          <p:cNvPr id="154" name="Google Shape;154;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155" name="Google Shape;155;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idx="1" type="body"/>
          </p:nvPr>
        </p:nvSpPr>
        <p:spPr>
          <a:xfrm>
            <a:off x="311700" y="1068425"/>
            <a:ext cx="8520600" cy="3271800"/>
          </a:xfrm>
          <a:prstGeom prst="rect">
            <a:avLst/>
          </a:prstGeom>
        </p:spPr>
        <p:txBody>
          <a:bodyPr anchorCtr="0" anchor="t" bIns="91425" lIns="91425" spcFirstLastPara="1" rIns="91425" wrap="square" tIns="91425">
            <a:noAutofit/>
          </a:bodyPr>
          <a:lstStyle/>
          <a:p>
            <a:pPr indent="-298450" lvl="0" marL="457200" marR="152400" rtl="0" algn="l">
              <a:lnSpc>
                <a:spcPct val="125000"/>
              </a:lnSpc>
              <a:spcBef>
                <a:spcPts val="1800"/>
              </a:spcBef>
              <a:spcAft>
                <a:spcPts val="0"/>
              </a:spcAft>
              <a:buClr>
                <a:srgbClr val="000000"/>
              </a:buClr>
              <a:buSzPts val="1100"/>
              <a:buFont typeface="Arial"/>
              <a:buChar char="●"/>
            </a:pPr>
            <a:r>
              <a:rPr lang="en" sz="1100">
                <a:solidFill>
                  <a:srgbClr val="000000"/>
                </a:solidFill>
              </a:rPr>
              <a:t>Commonly used to generate high-quality solutions to </a:t>
            </a:r>
            <a:r>
              <a:rPr b="1" lang="en" sz="1100">
                <a:solidFill>
                  <a:srgbClr val="000000"/>
                </a:solidFill>
              </a:rPr>
              <a:t>optimization and search</a:t>
            </a:r>
            <a:r>
              <a:rPr lang="en" sz="1100">
                <a:solidFill>
                  <a:srgbClr val="000000"/>
                </a:solidFill>
              </a:rPr>
              <a:t> problems by relying on bio-inspired </a:t>
            </a:r>
            <a:r>
              <a:rPr b="1" lang="en" sz="1100">
                <a:solidFill>
                  <a:srgbClr val="000000"/>
                </a:solidFill>
              </a:rPr>
              <a:t>operators</a:t>
            </a:r>
            <a:endParaRPr b="1" sz="1100">
              <a:solidFill>
                <a:srgbClr val="000000"/>
              </a:solidFill>
            </a:endParaRPr>
          </a:p>
          <a:p>
            <a:pPr indent="-298450" lvl="0" marL="457200" marR="152400" rtl="0" algn="l">
              <a:lnSpc>
                <a:spcPct val="125000"/>
              </a:lnSpc>
              <a:spcBef>
                <a:spcPts val="0"/>
              </a:spcBef>
              <a:spcAft>
                <a:spcPts val="0"/>
              </a:spcAft>
              <a:buClr>
                <a:srgbClr val="000000"/>
              </a:buClr>
              <a:buSzPts val="1100"/>
              <a:buChar char="●"/>
            </a:pPr>
            <a:r>
              <a:rPr lang="en" sz="1100">
                <a:solidFill>
                  <a:srgbClr val="000000"/>
                </a:solidFill>
              </a:rPr>
              <a:t>A </a:t>
            </a:r>
            <a:r>
              <a:rPr b="1" lang="en" sz="1100">
                <a:solidFill>
                  <a:srgbClr val="000000"/>
                </a:solidFill>
              </a:rPr>
              <a:t>metaheuristic</a:t>
            </a:r>
            <a:r>
              <a:rPr lang="en" sz="1100">
                <a:solidFill>
                  <a:srgbClr val="000000"/>
                </a:solidFill>
              </a:rPr>
              <a:t> belonging to the larger class of evolutionary algorithms (EA). </a:t>
            </a:r>
            <a:endParaRPr sz="1100">
              <a:solidFill>
                <a:srgbClr val="000000"/>
              </a:solidFill>
            </a:endParaRPr>
          </a:p>
          <a:p>
            <a:pPr indent="-298450" lvl="1" marL="914400" marR="152400" rtl="0" algn="l">
              <a:lnSpc>
                <a:spcPct val="125000"/>
              </a:lnSpc>
              <a:spcBef>
                <a:spcPts val="0"/>
              </a:spcBef>
              <a:spcAft>
                <a:spcPts val="0"/>
              </a:spcAft>
              <a:buClr>
                <a:srgbClr val="000000"/>
              </a:buClr>
              <a:buSzPts val="1100"/>
              <a:buChar char="○"/>
            </a:pPr>
            <a:r>
              <a:rPr lang="en" sz="1100">
                <a:solidFill>
                  <a:srgbClr val="000000"/>
                </a:solidFill>
              </a:rPr>
              <a:t>Inspired by  a natural selection metaphor: </a:t>
            </a:r>
            <a:endParaRPr sz="1100">
              <a:solidFill>
                <a:srgbClr val="000000"/>
              </a:solidFill>
            </a:endParaRPr>
          </a:p>
          <a:p>
            <a:pPr indent="-298450" lvl="2" marL="1371600" marR="152400" rtl="0" algn="l">
              <a:lnSpc>
                <a:spcPct val="125000"/>
              </a:lnSpc>
              <a:spcBef>
                <a:spcPts val="0"/>
              </a:spcBef>
              <a:spcAft>
                <a:spcPts val="0"/>
              </a:spcAft>
              <a:buClr>
                <a:srgbClr val="000000"/>
              </a:buClr>
              <a:buSzPts val="1100"/>
              <a:buFont typeface="Arial"/>
              <a:buChar char="■"/>
            </a:pPr>
            <a:r>
              <a:rPr lang="en" sz="1100">
                <a:solidFill>
                  <a:srgbClr val="000000"/>
                </a:solidFill>
              </a:rPr>
              <a:t>Keep best N hypotheses at each step (</a:t>
            </a:r>
            <a:r>
              <a:rPr b="1" lang="en" sz="1100">
                <a:solidFill>
                  <a:srgbClr val="000000"/>
                </a:solidFill>
              </a:rPr>
              <a:t>selection</a:t>
            </a:r>
            <a:r>
              <a:rPr lang="en" sz="1100">
                <a:solidFill>
                  <a:srgbClr val="000000"/>
                </a:solidFill>
              </a:rPr>
              <a:t>) based on a fitness function. </a:t>
            </a:r>
            <a:endParaRPr sz="1100">
              <a:solidFill>
                <a:srgbClr val="000000"/>
              </a:solidFill>
            </a:endParaRPr>
          </a:p>
          <a:p>
            <a:pPr indent="-298450" lvl="2" marL="1371600" marR="152400" rtl="0" algn="l">
              <a:lnSpc>
                <a:spcPct val="125000"/>
              </a:lnSpc>
              <a:spcBef>
                <a:spcPts val="0"/>
              </a:spcBef>
              <a:spcAft>
                <a:spcPts val="0"/>
              </a:spcAft>
              <a:buClr>
                <a:srgbClr val="000000"/>
              </a:buClr>
              <a:buSzPts val="1100"/>
              <a:buFont typeface="Arial"/>
              <a:buChar char="■"/>
            </a:pPr>
            <a:r>
              <a:rPr lang="en" sz="1100">
                <a:solidFill>
                  <a:srgbClr val="000000"/>
                </a:solidFill>
              </a:rPr>
              <a:t>Have a pairwise </a:t>
            </a:r>
            <a:r>
              <a:rPr b="1" lang="en" sz="1100">
                <a:solidFill>
                  <a:srgbClr val="000000"/>
                </a:solidFill>
              </a:rPr>
              <a:t>crossover</a:t>
            </a:r>
            <a:r>
              <a:rPr lang="en" sz="1100">
                <a:solidFill>
                  <a:srgbClr val="000000"/>
                </a:solidFill>
              </a:rPr>
              <a:t> operator, with optional </a:t>
            </a:r>
            <a:r>
              <a:rPr b="1" lang="en" sz="1100">
                <a:solidFill>
                  <a:srgbClr val="000000"/>
                </a:solidFill>
              </a:rPr>
              <a:t>mutation</a:t>
            </a:r>
            <a:r>
              <a:rPr lang="en" sz="1100">
                <a:solidFill>
                  <a:srgbClr val="000000"/>
                </a:solidFill>
              </a:rPr>
              <a:t> to give variety</a:t>
            </a:r>
            <a:endParaRPr b="1" sz="1100">
              <a:solidFill>
                <a:srgbClr val="000000"/>
              </a:solidFill>
            </a:endParaRPr>
          </a:p>
        </p:txBody>
      </p:sp>
      <p:sp>
        <p:nvSpPr>
          <p:cNvPr id="161" name="Google Shape;161;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1: GENETIC ALGORITHMS </a:t>
            </a:r>
            <a:endParaRPr b="0" sz="18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sz="1800"/>
              <a:t>Natalia Díaz Rodríguez   </a:t>
            </a:r>
            <a:r>
              <a:rPr lang="en" sz="1100">
                <a:latin typeface="Arial"/>
                <a:ea typeface="Arial"/>
                <a:cs typeface="Arial"/>
                <a:sym typeface="Arial"/>
              </a:rPr>
              <a:t>G</a:t>
            </a:r>
            <a:r>
              <a:rPr lang="en" sz="1100">
                <a:latin typeface="Arial"/>
                <a:ea typeface="Arial"/>
                <a:cs typeface="Arial"/>
                <a:sym typeface="Arial"/>
              </a:rPr>
              <a:t>ithub username: </a:t>
            </a:r>
            <a:r>
              <a:rPr b="0" lang="en" sz="1100" u="sng">
                <a:solidFill>
                  <a:schemeClr val="hlink"/>
                </a:solidFill>
                <a:latin typeface="Arial"/>
                <a:ea typeface="Arial"/>
                <a:cs typeface="Arial"/>
                <a:sym typeface="Arial"/>
                <a:hlinkClick r:id="rId3"/>
              </a:rPr>
              <a:t>NataliaDiaz</a:t>
            </a:r>
            <a:endParaRPr sz="1800"/>
          </a:p>
        </p:txBody>
      </p:sp>
      <p:pic>
        <p:nvPicPr>
          <p:cNvPr id="162" name="Google Shape;162;p27"/>
          <p:cNvPicPr preferRelativeResize="0"/>
          <p:nvPr/>
        </p:nvPicPr>
        <p:blipFill>
          <a:blip r:embed="rId4">
            <a:alphaModFix/>
          </a:blip>
          <a:stretch>
            <a:fillRect/>
          </a:stretch>
        </p:blipFill>
        <p:spPr>
          <a:xfrm>
            <a:off x="0" y="2720825"/>
            <a:ext cx="9143998" cy="2643099"/>
          </a:xfrm>
          <a:prstGeom prst="rect">
            <a:avLst/>
          </a:prstGeom>
          <a:noFill/>
          <a:ln>
            <a:noFill/>
          </a:ln>
        </p:spPr>
      </p:pic>
      <p:sp>
        <p:nvSpPr>
          <p:cNvPr id="163" name="Google Shape;163;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2749925" y="1842850"/>
            <a:ext cx="6372851" cy="2561675"/>
          </a:xfrm>
          <a:prstGeom prst="rect">
            <a:avLst/>
          </a:prstGeom>
          <a:noFill/>
          <a:ln>
            <a:noFill/>
          </a:ln>
        </p:spPr>
      </p:pic>
      <p:pic>
        <p:nvPicPr>
          <p:cNvPr id="169" name="Google Shape;169;p28"/>
          <p:cNvPicPr preferRelativeResize="0"/>
          <p:nvPr/>
        </p:nvPicPr>
        <p:blipFill>
          <a:blip r:embed="rId4">
            <a:alphaModFix/>
          </a:blip>
          <a:stretch>
            <a:fillRect/>
          </a:stretch>
        </p:blipFill>
        <p:spPr>
          <a:xfrm>
            <a:off x="53950" y="1486475"/>
            <a:ext cx="2695975" cy="3570651"/>
          </a:xfrm>
          <a:prstGeom prst="rect">
            <a:avLst/>
          </a:prstGeom>
          <a:noFill/>
          <a:ln>
            <a:noFill/>
          </a:ln>
        </p:spPr>
      </p:pic>
      <p:sp>
        <p:nvSpPr>
          <p:cNvPr id="170" name="Google Shape;170;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1: GENETIC ALGORITHMS </a:t>
            </a:r>
            <a:endParaRPr b="0" sz="18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sz="1800"/>
              <a:t>Natalia Díaz Rodríguez</a:t>
            </a:r>
            <a:endParaRPr sz="1800"/>
          </a:p>
        </p:txBody>
      </p:sp>
      <p:sp>
        <p:nvSpPr>
          <p:cNvPr id="171" name="Google Shape;171;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1: GENETIC ALGORITHMS </a:t>
            </a:r>
            <a:endParaRPr b="0" sz="18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sz="1800"/>
              <a:t>Natalia Díaz Rodríguez</a:t>
            </a:r>
            <a:endParaRPr sz="1800"/>
          </a:p>
        </p:txBody>
      </p:sp>
      <p:pic>
        <p:nvPicPr>
          <p:cNvPr id="177" name="Google Shape;177;p29"/>
          <p:cNvPicPr preferRelativeResize="0"/>
          <p:nvPr/>
        </p:nvPicPr>
        <p:blipFill>
          <a:blip r:embed="rId3">
            <a:alphaModFix/>
          </a:blip>
          <a:stretch>
            <a:fillRect/>
          </a:stretch>
        </p:blipFill>
        <p:spPr>
          <a:xfrm>
            <a:off x="4557775" y="3033500"/>
            <a:ext cx="4347624" cy="2015650"/>
          </a:xfrm>
          <a:prstGeom prst="rect">
            <a:avLst/>
          </a:prstGeom>
          <a:noFill/>
          <a:ln>
            <a:noFill/>
          </a:ln>
        </p:spPr>
      </p:pic>
      <p:sp>
        <p:nvSpPr>
          <p:cNvPr id="178" name="Google Shape;178;p29"/>
          <p:cNvSpPr txBox="1"/>
          <p:nvPr/>
        </p:nvSpPr>
        <p:spPr>
          <a:xfrm>
            <a:off x="237950" y="1153400"/>
            <a:ext cx="8667300" cy="3849600"/>
          </a:xfrm>
          <a:prstGeom prst="rect">
            <a:avLst/>
          </a:prstGeom>
          <a:noFill/>
          <a:ln>
            <a:noFill/>
          </a:ln>
        </p:spPr>
        <p:txBody>
          <a:bodyPr anchorCtr="0" anchor="t" bIns="91425" lIns="91425" spcFirstLastPara="1" rIns="91425" wrap="square" tIns="91425">
            <a:noAutofit/>
          </a:bodyPr>
          <a:lstStyle/>
          <a:p>
            <a:pPr indent="0" lvl="0" marL="0" marR="152400" rtl="0" algn="l">
              <a:lnSpc>
                <a:spcPct val="125000"/>
              </a:lnSpc>
              <a:spcBef>
                <a:spcPts val="1800"/>
              </a:spcBef>
              <a:spcAft>
                <a:spcPts val="0"/>
              </a:spcAft>
              <a:buNone/>
            </a:pPr>
            <a:r>
              <a:rPr b="1" lang="en" sz="1100"/>
              <a:t>I</a:t>
            </a:r>
            <a:r>
              <a:rPr b="1" lang="en" sz="1100"/>
              <a:t>ntro reads:</a:t>
            </a:r>
            <a:endParaRPr b="1" sz="1100"/>
          </a:p>
          <a:p>
            <a:pPr indent="-298450" lvl="0" marL="609600" marR="152400" rtl="0" algn="l">
              <a:lnSpc>
                <a:spcPct val="115000"/>
              </a:lnSpc>
              <a:spcBef>
                <a:spcPts val="1500"/>
              </a:spcBef>
              <a:spcAft>
                <a:spcPts val="0"/>
              </a:spcAft>
              <a:buClr>
                <a:srgbClr val="000000"/>
              </a:buClr>
              <a:buSzPts val="1100"/>
              <a:buChar char="●"/>
            </a:pPr>
            <a:r>
              <a:rPr lang="en" sz="1100"/>
              <a:t>GA: </a:t>
            </a:r>
            <a:r>
              <a:rPr lang="en" sz="1100" u="sng">
                <a:hlinkClick r:id="rId4"/>
              </a:rPr>
              <a:t>https://en.wikipedia.org/wiki/Genetic_algorithm</a:t>
            </a:r>
            <a:endParaRPr sz="1100" u="sng">
              <a:hlinkClick r:id="rId5"/>
            </a:endParaRPr>
          </a:p>
          <a:p>
            <a:pPr indent="-298450" lvl="0" marL="609600" marR="152400" rtl="0" algn="l">
              <a:lnSpc>
                <a:spcPct val="115000"/>
              </a:lnSpc>
              <a:spcBef>
                <a:spcPts val="0"/>
              </a:spcBef>
              <a:spcAft>
                <a:spcPts val="0"/>
              </a:spcAft>
              <a:buClr>
                <a:srgbClr val="000000"/>
              </a:buClr>
              <a:buSzPts val="1100"/>
              <a:buChar char="●"/>
            </a:pPr>
            <a:r>
              <a:rPr lang="en" sz="1100"/>
              <a:t>EA: </a:t>
            </a:r>
            <a:r>
              <a:rPr lang="en" sz="1100" u="sng">
                <a:hlinkClick r:id="rId6"/>
              </a:rPr>
              <a:t>https://en.wikipedia.org/wiki/Evolutionary_algorithm</a:t>
            </a:r>
            <a:endParaRPr sz="1100" u="sng">
              <a:hlinkClick r:id="rId7"/>
            </a:endParaRPr>
          </a:p>
          <a:p>
            <a:pPr indent="-298450" lvl="0" marL="609600" marR="152400" rtl="0" algn="l">
              <a:lnSpc>
                <a:spcPct val="115000"/>
              </a:lnSpc>
              <a:spcBef>
                <a:spcPts val="0"/>
              </a:spcBef>
              <a:spcAft>
                <a:spcPts val="0"/>
              </a:spcAft>
              <a:buClr>
                <a:srgbClr val="000000"/>
              </a:buClr>
              <a:buSzPts val="1100"/>
              <a:buChar char="●"/>
            </a:pPr>
            <a:r>
              <a:rPr lang="en" sz="1100"/>
              <a:t>Visual Evolution Strategies: </a:t>
            </a:r>
            <a:r>
              <a:rPr lang="en" sz="1100" u="sng">
                <a:hlinkClick r:id="rId8"/>
              </a:rPr>
              <a:t>http://blog.otoro.net/2017/10/29/visual-evolution-strategies/</a:t>
            </a:r>
            <a:endParaRPr sz="1100" u="sng">
              <a:hlinkClick r:id="rId9"/>
            </a:endParaRPr>
          </a:p>
          <a:p>
            <a:pPr indent="-298450" lvl="0" marL="609600" marR="152400" rtl="0" algn="l">
              <a:lnSpc>
                <a:spcPct val="115000"/>
              </a:lnSpc>
              <a:spcBef>
                <a:spcPts val="0"/>
              </a:spcBef>
              <a:spcAft>
                <a:spcPts val="0"/>
              </a:spcAft>
              <a:buClr>
                <a:srgbClr val="000000"/>
              </a:buClr>
              <a:buSzPts val="1100"/>
              <a:buChar char="●"/>
            </a:pPr>
            <a:r>
              <a:rPr lang="en" sz="1100"/>
              <a:t>The Era of Deep Neuroevolution (Uber AI Labs): </a:t>
            </a:r>
            <a:r>
              <a:rPr lang="en" sz="1100" u="sng">
                <a:hlinkClick r:id="rId10"/>
              </a:rPr>
              <a:t>https://eng.uber.com/deep-neuroevolution/</a:t>
            </a:r>
            <a:endParaRPr sz="1100"/>
          </a:p>
          <a:p>
            <a:pPr indent="-298450" lvl="0" marL="609600" marR="152400" rtl="0" algn="l">
              <a:lnSpc>
                <a:spcPct val="115000"/>
              </a:lnSpc>
              <a:spcBef>
                <a:spcPts val="0"/>
              </a:spcBef>
              <a:spcAft>
                <a:spcPts val="0"/>
              </a:spcAft>
              <a:buClr>
                <a:srgbClr val="000000"/>
              </a:buClr>
              <a:buSzPts val="1100"/>
              <a:buChar char="●"/>
            </a:pPr>
            <a:r>
              <a:rPr lang="en" sz="1100"/>
              <a:t>An intro to genetic algorithms and an example of real industry application on data-driven fashion design </a:t>
            </a:r>
            <a:r>
              <a:rPr lang="en" sz="1100" u="sng">
                <a:hlinkClick r:id="rId11"/>
              </a:rPr>
              <a:t>https://multithreaded.stitchfix.com/blog/2016/07/14/data-driven-fashion-design/</a:t>
            </a:r>
            <a:endParaRPr sz="1100" u="sng">
              <a:hlinkClick r:id="rId12"/>
            </a:endParaRPr>
          </a:p>
          <a:p>
            <a:pPr indent="0" lvl="0" marL="0" marR="152400" rtl="0" algn="l">
              <a:lnSpc>
                <a:spcPct val="115000"/>
              </a:lnSpc>
              <a:spcBef>
                <a:spcPts val="2300"/>
              </a:spcBef>
              <a:spcAft>
                <a:spcPts val="0"/>
              </a:spcAft>
              <a:buNone/>
            </a:pPr>
            <a:r>
              <a:t/>
            </a:r>
            <a:endParaRPr>
              <a:uFill>
                <a:noFill/>
              </a:uFill>
              <a:hlinkClick r:id="rId13"/>
            </a:endParaRPr>
          </a:p>
          <a:p>
            <a:pPr indent="0" lvl="0" marL="0" marR="190500" rtl="0" algn="l">
              <a:spcBef>
                <a:spcPts val="2300"/>
              </a:spcBef>
              <a:spcAft>
                <a:spcPts val="0"/>
              </a:spcAft>
              <a:buNone/>
            </a:pPr>
            <a:r>
              <a:rPr b="1" lang="en" sz="1100"/>
              <a:t>Contact: </a:t>
            </a:r>
            <a:r>
              <a:rPr lang="en" sz="1100"/>
              <a:t>natalia.diaz(at)ensta-paris(dot)fr</a:t>
            </a:r>
            <a:endParaRPr sz="1100"/>
          </a:p>
          <a:p>
            <a:pPr indent="0" lvl="0" marL="0" rtl="0" algn="l">
              <a:lnSpc>
                <a:spcPct val="115000"/>
              </a:lnSpc>
              <a:spcBef>
                <a:spcPts val="1100"/>
              </a:spcBef>
              <a:spcAft>
                <a:spcPts val="0"/>
              </a:spcAft>
              <a:buNone/>
            </a:pPr>
            <a:r>
              <a:rPr lang="en" sz="1100"/>
              <a:t>    </a:t>
            </a:r>
            <a:r>
              <a:rPr b="1" lang="en" sz="1100" u="sng">
                <a:hlinkClick r:id="rId14"/>
              </a:rPr>
              <a:t>https://github.com/NataliaDiaz/IN_104-Projet-Informatique</a:t>
            </a:r>
            <a:endParaRPr b="1" sz="1100"/>
          </a:p>
          <a:p>
            <a:pPr indent="0" lvl="0" marL="0" rtl="0" algn="l">
              <a:lnSpc>
                <a:spcPct val="115000"/>
              </a:lnSpc>
              <a:spcBef>
                <a:spcPts val="1600"/>
              </a:spcBef>
              <a:spcAft>
                <a:spcPts val="0"/>
              </a:spcAft>
              <a:buNone/>
            </a:pPr>
            <a:r>
              <a:t/>
            </a:r>
            <a:endParaRPr b="1" sz="1000">
              <a:solidFill>
                <a:schemeClr val="dk2"/>
              </a:solidFill>
            </a:endParaRPr>
          </a:p>
          <a:p>
            <a:pPr indent="0" lvl="0" marL="152400" marR="152400" rtl="0" algn="l">
              <a:lnSpc>
                <a:spcPct val="150000"/>
              </a:lnSpc>
              <a:spcBef>
                <a:spcPts val="1600"/>
              </a:spcBef>
              <a:spcAft>
                <a:spcPts val="0"/>
              </a:spcAft>
              <a:buNone/>
            </a:pPr>
            <a:r>
              <a:t/>
            </a:r>
            <a:endParaRPr sz="1000">
              <a:solidFill>
                <a:srgbClr val="24292E"/>
              </a:solidFill>
            </a:endParaRPr>
          </a:p>
          <a:p>
            <a:pPr indent="0" lvl="0" marL="0" rtl="0" algn="l">
              <a:lnSpc>
                <a:spcPct val="115000"/>
              </a:lnSpc>
              <a:spcBef>
                <a:spcPts val="0"/>
              </a:spcBef>
              <a:spcAft>
                <a:spcPts val="1600"/>
              </a:spcAft>
              <a:buNone/>
            </a:pPr>
            <a:r>
              <a:t/>
            </a:r>
            <a:endParaRPr b="1" sz="1000">
              <a:solidFill>
                <a:schemeClr val="dk2"/>
              </a:solidFill>
            </a:endParaRPr>
          </a:p>
        </p:txBody>
      </p:sp>
      <p:sp>
        <p:nvSpPr>
          <p:cNvPr id="179" name="Google Shape;179;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45025"/>
            <a:ext cx="8520600" cy="9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2: SEARCH ENGINE FOR COVID-19 </a:t>
            </a:r>
            <a:endParaRPr b="0" sz="18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sz="1800"/>
              <a:t>Jessica López Espejel</a:t>
            </a:r>
            <a:r>
              <a:rPr lang="en" sz="1800"/>
              <a:t>   </a:t>
            </a:r>
            <a:r>
              <a:rPr lang="en" sz="1100">
                <a:latin typeface="Arial"/>
                <a:ea typeface="Arial"/>
                <a:cs typeface="Arial"/>
                <a:sym typeface="Arial"/>
              </a:rPr>
              <a:t>Github username: </a:t>
            </a:r>
            <a:r>
              <a:rPr b="0" lang="en" sz="1100">
                <a:latin typeface="Arial"/>
                <a:ea typeface="Arial"/>
                <a:cs typeface="Arial"/>
                <a:sym typeface="Arial"/>
              </a:rPr>
              <a:t>jessicalopezespejel</a:t>
            </a:r>
            <a:endParaRPr sz="1800"/>
          </a:p>
        </p:txBody>
      </p:sp>
      <p:sp>
        <p:nvSpPr>
          <p:cNvPr id="185" name="Google Shape;185;p30"/>
          <p:cNvSpPr txBox="1"/>
          <p:nvPr>
            <p:ph idx="1" type="body"/>
          </p:nvPr>
        </p:nvSpPr>
        <p:spPr>
          <a:xfrm>
            <a:off x="311700" y="1435025"/>
            <a:ext cx="8520600" cy="336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E101A"/>
              </a:buClr>
              <a:buSzPts val="1400"/>
              <a:buFont typeface="Arial"/>
              <a:buChar char="●"/>
            </a:pPr>
            <a:r>
              <a:rPr lang="en" sz="1400">
                <a:solidFill>
                  <a:srgbClr val="0E101A"/>
                </a:solidFill>
                <a:latin typeface="Arial"/>
                <a:ea typeface="Arial"/>
                <a:cs typeface="Arial"/>
                <a:sym typeface="Arial"/>
              </a:rPr>
              <a:t>A Search Engine for Covid-19 will help the doctors and researchers to find faster articles related to the keywords they are searching for.</a:t>
            </a:r>
            <a:endParaRPr sz="1400">
              <a:solidFill>
                <a:srgbClr val="0E101A"/>
              </a:solidFill>
              <a:latin typeface="Arial"/>
              <a:ea typeface="Arial"/>
              <a:cs typeface="Arial"/>
              <a:sym typeface="Arial"/>
            </a:endParaRPr>
          </a:p>
          <a:p>
            <a:pPr indent="-317500" lvl="0" marL="457200" rtl="0" algn="l">
              <a:spcBef>
                <a:spcPts val="0"/>
              </a:spcBef>
              <a:spcAft>
                <a:spcPts val="0"/>
              </a:spcAft>
              <a:buClr>
                <a:srgbClr val="0E101A"/>
              </a:buClr>
              <a:buSzPts val="1400"/>
              <a:buFont typeface="Arial"/>
              <a:buChar char="●"/>
            </a:pPr>
            <a:r>
              <a:rPr lang="en" sz="1400">
                <a:solidFill>
                  <a:srgbClr val="0E101A"/>
                </a:solidFill>
                <a:latin typeface="Arial"/>
                <a:ea typeface="Arial"/>
                <a:cs typeface="Arial"/>
                <a:sym typeface="Arial"/>
              </a:rPr>
              <a:t>Inspired by the pandemic situation we are living in all the world.</a:t>
            </a:r>
            <a:endParaRPr sz="1700">
              <a:solidFill>
                <a:srgbClr val="000000"/>
              </a:solidFill>
            </a:endParaRPr>
          </a:p>
          <a:p>
            <a:pPr indent="0" lvl="0" marL="457200" marR="152400" rtl="0" algn="l">
              <a:lnSpc>
                <a:spcPct val="125000"/>
              </a:lnSpc>
              <a:spcBef>
                <a:spcPts val="1800"/>
              </a:spcBef>
              <a:spcAft>
                <a:spcPts val="0"/>
              </a:spcAft>
              <a:buNone/>
            </a:pPr>
            <a:r>
              <a:rPr b="1" lang="en" sz="1700">
                <a:solidFill>
                  <a:srgbClr val="000000"/>
                </a:solidFill>
              </a:rPr>
              <a:t>Challenge</a:t>
            </a:r>
            <a:endParaRPr b="1" sz="1700">
              <a:solidFill>
                <a:srgbClr val="000000"/>
              </a:solidFill>
            </a:endParaRPr>
          </a:p>
          <a:p>
            <a:pPr indent="-317500" lvl="0" marL="457200" marR="152400" rtl="0" algn="l">
              <a:lnSpc>
                <a:spcPct val="125000"/>
              </a:lnSpc>
              <a:spcBef>
                <a:spcPts val="1800"/>
              </a:spcBef>
              <a:spcAft>
                <a:spcPts val="0"/>
              </a:spcAft>
              <a:buClr>
                <a:srgbClr val="000000"/>
              </a:buClr>
              <a:buSzPts val="1400"/>
              <a:buFont typeface="Arial"/>
              <a:buChar char="●"/>
            </a:pPr>
            <a:r>
              <a:rPr lang="en" sz="1400">
                <a:solidFill>
                  <a:srgbClr val="000000"/>
                </a:solidFill>
                <a:latin typeface="Arial"/>
                <a:ea typeface="Arial"/>
                <a:cs typeface="Arial"/>
                <a:sym typeface="Arial"/>
              </a:rPr>
              <a:t>Build your own search </a:t>
            </a:r>
            <a:r>
              <a:rPr lang="en" sz="1400">
                <a:solidFill>
                  <a:schemeClr val="dk2"/>
                </a:solidFill>
                <a:latin typeface="Arial"/>
                <a:ea typeface="Arial"/>
                <a:cs typeface="Arial"/>
                <a:sym typeface="Arial"/>
              </a:rPr>
              <a:t>engine </a:t>
            </a:r>
            <a:r>
              <a:rPr lang="en" sz="1400">
                <a:solidFill>
                  <a:srgbClr val="000000"/>
                </a:solidFill>
                <a:latin typeface="Arial"/>
                <a:ea typeface="Arial"/>
                <a:cs typeface="Arial"/>
                <a:sym typeface="Arial"/>
              </a:rPr>
              <a:t>specialized in Covid-19.</a:t>
            </a:r>
            <a:endParaRPr sz="1400">
              <a:solidFill>
                <a:srgbClr val="000000"/>
              </a:solidFill>
              <a:latin typeface="Arial"/>
              <a:ea typeface="Arial"/>
              <a:cs typeface="Arial"/>
              <a:sym typeface="Arial"/>
            </a:endParaRPr>
          </a:p>
          <a:p>
            <a:pPr indent="-317500" lvl="0" marL="457200" marR="152400" rtl="0" algn="l">
              <a:lnSpc>
                <a:spcPct val="12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Use Natural Language Processing strategies.</a:t>
            </a:r>
            <a:endParaRPr sz="1400">
              <a:solidFill>
                <a:srgbClr val="000000"/>
              </a:solidFill>
              <a:latin typeface="Arial"/>
              <a:ea typeface="Arial"/>
              <a:cs typeface="Arial"/>
              <a:sym typeface="Arial"/>
            </a:endParaRPr>
          </a:p>
          <a:p>
            <a:pPr indent="0" lvl="0" marL="457200" marR="152400" rtl="0" algn="l">
              <a:lnSpc>
                <a:spcPct val="125000"/>
              </a:lnSpc>
              <a:spcBef>
                <a:spcPts val="1800"/>
              </a:spcBef>
              <a:spcAft>
                <a:spcPts val="0"/>
              </a:spcAft>
              <a:buNone/>
            </a:pPr>
            <a:r>
              <a:rPr b="1" lang="en" sz="1700">
                <a:solidFill>
                  <a:schemeClr val="dk2"/>
                </a:solidFill>
              </a:rPr>
              <a:t>Tools</a:t>
            </a:r>
            <a:endParaRPr b="1" sz="1700">
              <a:solidFill>
                <a:schemeClr val="dk2"/>
              </a:solidFill>
            </a:endParaRPr>
          </a:p>
          <a:p>
            <a:pPr indent="0" lvl="0" marL="0" marR="152400" rtl="0" algn="l">
              <a:lnSpc>
                <a:spcPct val="115000"/>
              </a:lnSpc>
              <a:spcBef>
                <a:spcPts val="1800"/>
              </a:spcBef>
              <a:spcAft>
                <a:spcPts val="1100"/>
              </a:spcAft>
              <a:buNone/>
            </a:pPr>
            <a:r>
              <a:rPr lang="en" sz="1400">
                <a:solidFill>
                  <a:schemeClr val="dk2"/>
                </a:solidFill>
                <a:latin typeface="Arial"/>
                <a:ea typeface="Arial"/>
                <a:cs typeface="Arial"/>
                <a:sym typeface="Arial"/>
              </a:rPr>
              <a:t>Python &gt;=3.6; Pandas; Tokenizers such as Scispacy, Spacy, Nltk, etc. Sklearn, Whoosh.</a:t>
            </a:r>
            <a:endParaRPr b="1" sz="1100">
              <a:solidFill>
                <a:srgbClr val="000000"/>
              </a:solidFill>
            </a:endParaRPr>
          </a:p>
        </p:txBody>
      </p:sp>
      <p:pic>
        <p:nvPicPr>
          <p:cNvPr id="186" name="Google Shape;186;p30"/>
          <p:cNvPicPr preferRelativeResize="0"/>
          <p:nvPr/>
        </p:nvPicPr>
        <p:blipFill>
          <a:blip r:embed="rId3">
            <a:alphaModFix/>
          </a:blip>
          <a:stretch>
            <a:fillRect/>
          </a:stretch>
        </p:blipFill>
        <p:spPr>
          <a:xfrm>
            <a:off x="5589375" y="2240825"/>
            <a:ext cx="2799025" cy="2062124"/>
          </a:xfrm>
          <a:prstGeom prst="rect">
            <a:avLst/>
          </a:prstGeom>
          <a:noFill/>
          <a:ln>
            <a:noFill/>
          </a:ln>
        </p:spPr>
      </p:pic>
      <p:pic>
        <p:nvPicPr>
          <p:cNvPr id="187" name="Google Shape;187;p30" title="intro-1.mp3">
            <a:hlinkClick r:id="rId4"/>
          </p:cNvPr>
          <p:cNvPicPr preferRelativeResize="0"/>
          <p:nvPr/>
        </p:nvPicPr>
        <p:blipFill>
          <a:blip r:embed="rId5">
            <a:alphaModFix/>
          </a:blip>
          <a:stretch>
            <a:fillRect/>
          </a:stretch>
        </p:blipFill>
        <p:spPr>
          <a:xfrm>
            <a:off x="2388700" y="2240825"/>
            <a:ext cx="457200" cy="457200"/>
          </a:xfrm>
          <a:prstGeom prst="rect">
            <a:avLst/>
          </a:prstGeom>
          <a:noFill/>
          <a:ln>
            <a:noFill/>
          </a:ln>
        </p:spPr>
      </p:pic>
      <p:pic>
        <p:nvPicPr>
          <p:cNvPr id="188" name="Google Shape;188;p30" title="intro-2.mp3">
            <a:hlinkClick r:id="rId6"/>
          </p:cNvPr>
          <p:cNvPicPr preferRelativeResize="0"/>
          <p:nvPr/>
        </p:nvPicPr>
        <p:blipFill rotWithShape="1">
          <a:blip r:embed="rId5">
            <a:alphaModFix/>
          </a:blip>
          <a:srcRect b="-37210" l="17270" r="-17269" t="37210"/>
          <a:stretch/>
        </p:blipFill>
        <p:spPr>
          <a:xfrm>
            <a:off x="2461625" y="3564625"/>
            <a:ext cx="457200" cy="457200"/>
          </a:xfrm>
          <a:prstGeom prst="rect">
            <a:avLst/>
          </a:prstGeom>
          <a:noFill/>
          <a:ln>
            <a:noFill/>
          </a:ln>
        </p:spPr>
      </p:pic>
      <p:sp>
        <p:nvSpPr>
          <p:cNvPr id="189" name="Google Shape;189;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464100" y="597425"/>
            <a:ext cx="8520600" cy="9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2: SEARCH ENGINE FOR COVID-19 </a:t>
            </a:r>
            <a:endParaRPr b="0" sz="18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sz="1800"/>
              <a:t>Jessica</a:t>
            </a:r>
            <a:r>
              <a:rPr lang="en" sz="1800"/>
              <a:t> López Espejel   </a:t>
            </a:r>
            <a:r>
              <a:rPr lang="en" sz="1100">
                <a:latin typeface="Arial"/>
                <a:ea typeface="Arial"/>
                <a:cs typeface="Arial"/>
                <a:sym typeface="Arial"/>
              </a:rPr>
              <a:t>Github username: </a:t>
            </a:r>
            <a:r>
              <a:rPr b="0" lang="en" sz="1100">
                <a:latin typeface="Arial"/>
                <a:ea typeface="Arial"/>
                <a:cs typeface="Arial"/>
                <a:sym typeface="Arial"/>
              </a:rPr>
              <a:t>jessicalopezespejel</a:t>
            </a:r>
            <a:endParaRPr sz="1800"/>
          </a:p>
        </p:txBody>
      </p:sp>
      <p:pic>
        <p:nvPicPr>
          <p:cNvPr id="195" name="Google Shape;195;p31"/>
          <p:cNvPicPr preferRelativeResize="0"/>
          <p:nvPr/>
        </p:nvPicPr>
        <p:blipFill rotWithShape="1">
          <a:blip r:embed="rId3">
            <a:alphaModFix/>
          </a:blip>
          <a:srcRect b="4926" l="9583" r="13505" t="17240"/>
          <a:stretch/>
        </p:blipFill>
        <p:spPr>
          <a:xfrm>
            <a:off x="605700" y="1413226"/>
            <a:ext cx="1447650" cy="1429575"/>
          </a:xfrm>
          <a:prstGeom prst="rect">
            <a:avLst/>
          </a:prstGeom>
          <a:noFill/>
          <a:ln>
            <a:noFill/>
          </a:ln>
        </p:spPr>
      </p:pic>
      <p:pic>
        <p:nvPicPr>
          <p:cNvPr id="196" name="Google Shape;196;p31"/>
          <p:cNvPicPr preferRelativeResize="0"/>
          <p:nvPr/>
        </p:nvPicPr>
        <p:blipFill rotWithShape="1">
          <a:blip r:embed="rId4">
            <a:alphaModFix/>
          </a:blip>
          <a:srcRect b="8900" l="0" r="10618" t="0"/>
          <a:stretch/>
        </p:blipFill>
        <p:spPr>
          <a:xfrm>
            <a:off x="3389225" y="1413212"/>
            <a:ext cx="1617725" cy="1648725"/>
          </a:xfrm>
          <a:prstGeom prst="rect">
            <a:avLst/>
          </a:prstGeom>
          <a:noFill/>
          <a:ln>
            <a:noFill/>
          </a:ln>
        </p:spPr>
      </p:pic>
      <p:pic>
        <p:nvPicPr>
          <p:cNvPr id="197" name="Google Shape;197;p31"/>
          <p:cNvPicPr preferRelativeResize="0"/>
          <p:nvPr/>
        </p:nvPicPr>
        <p:blipFill rotWithShape="1">
          <a:blip r:embed="rId5">
            <a:alphaModFix/>
          </a:blip>
          <a:srcRect b="11699" l="11461" r="17741" t="5326"/>
          <a:stretch/>
        </p:blipFill>
        <p:spPr>
          <a:xfrm>
            <a:off x="6011000" y="1511225"/>
            <a:ext cx="1213800" cy="1718225"/>
          </a:xfrm>
          <a:prstGeom prst="rect">
            <a:avLst/>
          </a:prstGeom>
          <a:noFill/>
          <a:ln>
            <a:noFill/>
          </a:ln>
        </p:spPr>
      </p:pic>
      <p:pic>
        <p:nvPicPr>
          <p:cNvPr id="198" name="Google Shape;198;p31"/>
          <p:cNvPicPr preferRelativeResize="0"/>
          <p:nvPr/>
        </p:nvPicPr>
        <p:blipFill rotWithShape="1">
          <a:blip r:embed="rId6">
            <a:alphaModFix/>
          </a:blip>
          <a:srcRect b="14120" l="8958" r="6767" t="6191"/>
          <a:stretch/>
        </p:blipFill>
        <p:spPr>
          <a:xfrm>
            <a:off x="571625" y="3538963"/>
            <a:ext cx="1617725" cy="1529825"/>
          </a:xfrm>
          <a:prstGeom prst="rect">
            <a:avLst/>
          </a:prstGeom>
          <a:noFill/>
          <a:ln>
            <a:noFill/>
          </a:ln>
        </p:spPr>
      </p:pic>
      <p:cxnSp>
        <p:nvCxnSpPr>
          <p:cNvPr id="199" name="Google Shape;199;p31"/>
          <p:cNvCxnSpPr/>
          <p:nvPr/>
        </p:nvCxnSpPr>
        <p:spPr>
          <a:xfrm flipH="1" rot="10800000">
            <a:off x="2326450" y="2146700"/>
            <a:ext cx="1179600" cy="2400"/>
          </a:xfrm>
          <a:prstGeom prst="straightConnector1">
            <a:avLst/>
          </a:prstGeom>
          <a:noFill/>
          <a:ln cap="flat" cmpd="sng" w="28575">
            <a:solidFill>
              <a:srgbClr val="1155CC"/>
            </a:solidFill>
            <a:prstDash val="solid"/>
            <a:round/>
            <a:headEnd len="med" w="med" type="none"/>
            <a:tailEnd len="med" w="med" type="triangle"/>
          </a:ln>
        </p:spPr>
      </p:cxnSp>
      <p:cxnSp>
        <p:nvCxnSpPr>
          <p:cNvPr id="200" name="Google Shape;200;p31"/>
          <p:cNvCxnSpPr/>
          <p:nvPr/>
        </p:nvCxnSpPr>
        <p:spPr>
          <a:xfrm>
            <a:off x="5006950" y="2147750"/>
            <a:ext cx="764100" cy="300"/>
          </a:xfrm>
          <a:prstGeom prst="straightConnector1">
            <a:avLst/>
          </a:prstGeom>
          <a:noFill/>
          <a:ln cap="flat" cmpd="sng" w="28575">
            <a:solidFill>
              <a:srgbClr val="4C1130"/>
            </a:solidFill>
            <a:prstDash val="solid"/>
            <a:round/>
            <a:headEnd len="med" w="med" type="none"/>
            <a:tailEnd len="med" w="med" type="triangle"/>
          </a:ln>
        </p:spPr>
      </p:cxnSp>
      <p:cxnSp>
        <p:nvCxnSpPr>
          <p:cNvPr id="201" name="Google Shape;201;p31"/>
          <p:cNvCxnSpPr/>
          <p:nvPr/>
        </p:nvCxnSpPr>
        <p:spPr>
          <a:xfrm flipH="1">
            <a:off x="2326450" y="4303438"/>
            <a:ext cx="804900" cy="900"/>
          </a:xfrm>
          <a:prstGeom prst="straightConnector1">
            <a:avLst/>
          </a:prstGeom>
          <a:noFill/>
          <a:ln cap="flat" cmpd="sng" w="28575">
            <a:solidFill>
              <a:srgbClr val="274E13"/>
            </a:solidFill>
            <a:prstDash val="solid"/>
            <a:round/>
            <a:headEnd len="med" w="med" type="none"/>
            <a:tailEnd len="med" w="med" type="triangle"/>
          </a:ln>
        </p:spPr>
      </p:cxnSp>
      <p:pic>
        <p:nvPicPr>
          <p:cNvPr id="202" name="Google Shape;202;p31"/>
          <p:cNvPicPr preferRelativeResize="0"/>
          <p:nvPr/>
        </p:nvPicPr>
        <p:blipFill rotWithShape="1">
          <a:blip r:embed="rId7">
            <a:alphaModFix/>
          </a:blip>
          <a:srcRect b="4935" l="19082" r="16100" t="18541"/>
          <a:stretch/>
        </p:blipFill>
        <p:spPr>
          <a:xfrm>
            <a:off x="3193375" y="3479025"/>
            <a:ext cx="1649800" cy="1486600"/>
          </a:xfrm>
          <a:prstGeom prst="rect">
            <a:avLst/>
          </a:prstGeom>
          <a:noFill/>
          <a:ln>
            <a:noFill/>
          </a:ln>
        </p:spPr>
      </p:pic>
      <p:pic>
        <p:nvPicPr>
          <p:cNvPr id="203" name="Google Shape;203;p31"/>
          <p:cNvPicPr preferRelativeResize="0"/>
          <p:nvPr/>
        </p:nvPicPr>
        <p:blipFill>
          <a:blip r:embed="rId8">
            <a:alphaModFix/>
          </a:blip>
          <a:stretch>
            <a:fillRect/>
          </a:stretch>
        </p:blipFill>
        <p:spPr>
          <a:xfrm>
            <a:off x="5923450" y="3822025"/>
            <a:ext cx="1660577" cy="990000"/>
          </a:xfrm>
          <a:prstGeom prst="rect">
            <a:avLst/>
          </a:prstGeom>
          <a:noFill/>
          <a:ln>
            <a:noFill/>
          </a:ln>
        </p:spPr>
      </p:pic>
      <p:cxnSp>
        <p:nvCxnSpPr>
          <p:cNvPr id="204" name="Google Shape;204;p31"/>
          <p:cNvCxnSpPr>
            <a:stCxn id="197" idx="3"/>
            <a:endCxn id="203" idx="3"/>
          </p:cNvCxnSpPr>
          <p:nvPr/>
        </p:nvCxnSpPr>
        <p:spPr>
          <a:xfrm>
            <a:off x="7224800" y="2370338"/>
            <a:ext cx="359100" cy="1946700"/>
          </a:xfrm>
          <a:prstGeom prst="bentConnector3">
            <a:avLst>
              <a:gd fmla="val 215264" name="adj1"/>
            </a:avLst>
          </a:prstGeom>
          <a:noFill/>
          <a:ln cap="flat" cmpd="sng" w="28575">
            <a:solidFill>
              <a:srgbClr val="7F6000"/>
            </a:solidFill>
            <a:prstDash val="solid"/>
            <a:round/>
            <a:headEnd len="med" w="med" type="none"/>
            <a:tailEnd len="med" w="med" type="none"/>
          </a:ln>
        </p:spPr>
      </p:cxnSp>
      <p:sp>
        <p:nvSpPr>
          <p:cNvPr id="205" name="Google Shape;205;p31"/>
          <p:cNvSpPr txBox="1"/>
          <p:nvPr/>
        </p:nvSpPr>
        <p:spPr>
          <a:xfrm>
            <a:off x="5891050" y="3479025"/>
            <a:ext cx="126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51C75"/>
                </a:solidFill>
                <a:latin typeface="Source Sans Pro"/>
                <a:ea typeface="Source Sans Pro"/>
                <a:cs typeface="Source Sans Pro"/>
                <a:sym typeface="Source Sans Pro"/>
              </a:rPr>
              <a:t>Lemmatization</a:t>
            </a:r>
            <a:endParaRPr b="1" sz="1200">
              <a:solidFill>
                <a:srgbClr val="351C75"/>
              </a:solidFill>
              <a:latin typeface="Source Sans Pro"/>
              <a:ea typeface="Source Sans Pro"/>
              <a:cs typeface="Source Sans Pro"/>
              <a:sym typeface="Source Sans Pro"/>
            </a:endParaRPr>
          </a:p>
        </p:txBody>
      </p:sp>
      <p:sp>
        <p:nvSpPr>
          <p:cNvPr id="206" name="Google Shape;206;p31"/>
          <p:cNvSpPr txBox="1"/>
          <p:nvPr/>
        </p:nvSpPr>
        <p:spPr>
          <a:xfrm rot="-5400000">
            <a:off x="5098100" y="4128900"/>
            <a:ext cx="120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41B47"/>
                </a:solidFill>
                <a:latin typeface="Source Sans Pro"/>
                <a:ea typeface="Source Sans Pro"/>
                <a:cs typeface="Source Sans Pro"/>
                <a:sym typeface="Source Sans Pro"/>
              </a:rPr>
              <a:t>Tokenization</a:t>
            </a:r>
            <a:endParaRPr b="1" sz="1200">
              <a:solidFill>
                <a:srgbClr val="741B47"/>
              </a:solidFill>
              <a:latin typeface="Source Sans Pro"/>
              <a:ea typeface="Source Sans Pro"/>
              <a:cs typeface="Source Sans Pro"/>
              <a:sym typeface="Source Sans Pro"/>
            </a:endParaRPr>
          </a:p>
        </p:txBody>
      </p:sp>
      <p:sp>
        <p:nvSpPr>
          <p:cNvPr id="207" name="Google Shape;207;p31"/>
          <p:cNvSpPr txBox="1"/>
          <p:nvPr/>
        </p:nvSpPr>
        <p:spPr>
          <a:xfrm>
            <a:off x="5923450" y="4698000"/>
            <a:ext cx="154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741B47"/>
                </a:solidFill>
                <a:latin typeface="Source Sans Pro"/>
                <a:ea typeface="Source Sans Pro"/>
                <a:cs typeface="Source Sans Pro"/>
                <a:sym typeface="Source Sans Pro"/>
              </a:rPr>
              <a:t>Stop words</a:t>
            </a:r>
            <a:endParaRPr b="1" sz="1200">
              <a:solidFill>
                <a:srgbClr val="741B47"/>
              </a:solidFill>
              <a:latin typeface="Source Sans Pro"/>
              <a:ea typeface="Source Sans Pro"/>
              <a:cs typeface="Source Sans Pro"/>
              <a:sym typeface="Source Sans Pro"/>
            </a:endParaRPr>
          </a:p>
        </p:txBody>
      </p:sp>
      <p:cxnSp>
        <p:nvCxnSpPr>
          <p:cNvPr id="208" name="Google Shape;208;p31"/>
          <p:cNvCxnSpPr/>
          <p:nvPr/>
        </p:nvCxnSpPr>
        <p:spPr>
          <a:xfrm flipH="1">
            <a:off x="4813950" y="4316563"/>
            <a:ext cx="804900" cy="900"/>
          </a:xfrm>
          <a:prstGeom prst="straightConnector1">
            <a:avLst/>
          </a:prstGeom>
          <a:noFill/>
          <a:ln cap="flat" cmpd="sng" w="28575">
            <a:solidFill>
              <a:srgbClr val="741B47"/>
            </a:solidFill>
            <a:prstDash val="solid"/>
            <a:round/>
            <a:headEnd len="med" w="med" type="none"/>
            <a:tailEnd len="med" w="med" type="triangle"/>
          </a:ln>
        </p:spPr>
      </p:cxnSp>
      <p:pic>
        <p:nvPicPr>
          <p:cNvPr id="209" name="Google Shape;209;p31" title="intro-3.mp3">
            <a:hlinkClick r:id="rId9"/>
          </p:cNvPr>
          <p:cNvPicPr preferRelativeResize="0"/>
          <p:nvPr/>
        </p:nvPicPr>
        <p:blipFill>
          <a:blip r:embed="rId10">
            <a:alphaModFix/>
          </a:blip>
          <a:stretch>
            <a:fillRect/>
          </a:stretch>
        </p:blipFill>
        <p:spPr>
          <a:xfrm>
            <a:off x="2189338" y="2228400"/>
            <a:ext cx="753600" cy="753600"/>
          </a:xfrm>
          <a:prstGeom prst="rect">
            <a:avLst/>
          </a:prstGeom>
          <a:noFill/>
          <a:ln>
            <a:noFill/>
          </a:ln>
        </p:spPr>
      </p:pic>
      <p:sp>
        <p:nvSpPr>
          <p:cNvPr id="210" name="Google Shape;210;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Logistics</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The most up-to-date material is in the </a:t>
            </a:r>
            <a:r>
              <a:rPr lang="en" u="sng">
                <a:solidFill>
                  <a:schemeClr val="hlink"/>
                </a:solidFill>
                <a:hlinkClick r:id="rId3"/>
              </a:rPr>
              <a:t>Course repository</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Project preferences: Make 3 </a:t>
            </a:r>
            <a:r>
              <a:rPr lang="en">
                <a:solidFill>
                  <a:schemeClr val="dk2"/>
                </a:solidFill>
              </a:rPr>
              <a:t>choices</a:t>
            </a:r>
            <a:r>
              <a:rPr lang="en">
                <a:solidFill>
                  <a:schemeClr val="dk2"/>
                </a:solidFill>
              </a:rPr>
              <a:t> (in decreasing order of preference) </a:t>
            </a:r>
            <a:r>
              <a:rPr lang="en" u="sng">
                <a:solidFill>
                  <a:schemeClr val="hlink"/>
                </a:solidFill>
                <a:hlinkClick r:id="rId4"/>
              </a:rPr>
              <a:t>here</a:t>
            </a:r>
            <a:endParaRPr>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Deadline to choose one of the 8 topics: 1st April at NOON   (1st come, 1st served)</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Think about your project well, once submitted, your answer cannot be changed.</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Beware: may not be possible to accommodate everyone; we need balanced groups, respond timely today! </a:t>
            </a:r>
            <a:endParaRPr sz="1800">
              <a:solidFill>
                <a:schemeClr val="dk2"/>
              </a:solidFill>
            </a:endParaRPr>
          </a:p>
          <a:p>
            <a:pPr indent="-342900" lvl="2" marL="1371600" rtl="0" algn="l">
              <a:spcBef>
                <a:spcPts val="0"/>
              </a:spcBef>
              <a:spcAft>
                <a:spcPts val="0"/>
              </a:spcAft>
              <a:buClr>
                <a:schemeClr val="dk2"/>
              </a:buClr>
              <a:buSzPts val="1800"/>
              <a:buChar char="■"/>
            </a:pPr>
            <a:r>
              <a:rPr lang="en" sz="1800">
                <a:solidFill>
                  <a:schemeClr val="dk2"/>
                </a:solidFill>
              </a:rPr>
              <a:t>Especially with COVID rules, we can’t allocate more students to a salle than their max capacity</a:t>
            </a:r>
            <a:r>
              <a:rPr lang="en" sz="1200">
                <a:solidFill>
                  <a:schemeClr val="dk2"/>
                </a:solidFill>
                <a:highlight>
                  <a:srgbClr val="FFFFFF"/>
                </a:highlight>
                <a:latin typeface="Calibri"/>
                <a:ea typeface="Calibri"/>
                <a:cs typeface="Calibri"/>
                <a:sym typeface="Calibri"/>
              </a:rPr>
              <a:t> </a:t>
            </a:r>
            <a:endParaRPr sz="1800">
              <a:solidFill>
                <a:schemeClr val="dk2"/>
              </a:solidFill>
            </a:endParaRPr>
          </a:p>
        </p:txBody>
      </p:sp>
      <p:sp>
        <p:nvSpPr>
          <p:cNvPr id="68" name="Google Shape;68;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nvSpPr>
        <p:spPr>
          <a:xfrm>
            <a:off x="311700" y="1265650"/>
            <a:ext cx="8667300" cy="3582300"/>
          </a:xfrm>
          <a:prstGeom prst="rect">
            <a:avLst/>
          </a:prstGeom>
          <a:noFill/>
          <a:ln>
            <a:noFill/>
          </a:ln>
        </p:spPr>
        <p:txBody>
          <a:bodyPr anchorCtr="0" anchor="t" bIns="91425" lIns="91425" spcFirstLastPara="1" rIns="91425" wrap="square" tIns="91425">
            <a:noAutofit/>
          </a:bodyPr>
          <a:lstStyle/>
          <a:p>
            <a:pPr indent="0" lvl="0" marL="0" marR="152400" rtl="0" algn="l">
              <a:lnSpc>
                <a:spcPct val="125000"/>
              </a:lnSpc>
              <a:spcBef>
                <a:spcPts val="1800"/>
              </a:spcBef>
              <a:spcAft>
                <a:spcPts val="0"/>
              </a:spcAft>
              <a:buNone/>
            </a:pPr>
            <a:r>
              <a:rPr b="1" lang="en" sz="1100"/>
              <a:t>Intro reads</a:t>
            </a:r>
            <a:endParaRPr b="1" sz="1100"/>
          </a:p>
          <a:p>
            <a:pPr indent="-298450" lvl="0" marL="457200" marR="152400" rtl="0" algn="l">
              <a:lnSpc>
                <a:spcPct val="125000"/>
              </a:lnSpc>
              <a:spcBef>
                <a:spcPts val="1800"/>
              </a:spcBef>
              <a:spcAft>
                <a:spcPts val="0"/>
              </a:spcAft>
              <a:buSzPts val="1100"/>
              <a:buChar char="●"/>
            </a:pPr>
            <a:r>
              <a:rPr lang="en" sz="1100" u="sng">
                <a:solidFill>
                  <a:schemeClr val="hlink"/>
                </a:solidFill>
                <a:hlinkClick r:id="rId3"/>
              </a:rPr>
              <a:t>https://pandas.pydata.org/pandas-docs/stable/user_guide/10min.html</a:t>
            </a:r>
            <a:endParaRPr sz="1100" u="sng"/>
          </a:p>
          <a:p>
            <a:pPr indent="-298450" lvl="0" marL="457200" marR="152400" rtl="0" algn="l">
              <a:lnSpc>
                <a:spcPct val="125000"/>
              </a:lnSpc>
              <a:spcBef>
                <a:spcPts val="0"/>
              </a:spcBef>
              <a:spcAft>
                <a:spcPts val="0"/>
              </a:spcAft>
              <a:buSzPts val="1100"/>
              <a:buChar char="●"/>
            </a:pPr>
            <a:r>
              <a:rPr lang="en" sz="1100" u="sng">
                <a:solidFill>
                  <a:schemeClr val="hlink"/>
                </a:solidFill>
                <a:hlinkClick r:id="rId4"/>
              </a:rPr>
              <a:t>https://medium.com/data-science-in-your-pocket/tokenization-algorithms-in-natural-language-processing-nlp-1fceab8454af</a:t>
            </a:r>
            <a:endParaRPr sz="1100" u="sng"/>
          </a:p>
          <a:p>
            <a:pPr indent="-298450" lvl="0" marL="457200" marR="152400" rtl="0" algn="l">
              <a:lnSpc>
                <a:spcPct val="125000"/>
              </a:lnSpc>
              <a:spcBef>
                <a:spcPts val="0"/>
              </a:spcBef>
              <a:spcAft>
                <a:spcPts val="0"/>
              </a:spcAft>
              <a:buSzPts val="1100"/>
              <a:buChar char="●"/>
            </a:pPr>
            <a:r>
              <a:rPr lang="en" sz="1100" u="sng">
                <a:solidFill>
                  <a:schemeClr val="hlink"/>
                </a:solidFill>
                <a:hlinkClick r:id="rId5"/>
              </a:rPr>
              <a:t>https://towardsdatascience.com/stemming-lemmatization-what-ba782b7c0bd8</a:t>
            </a:r>
            <a:endParaRPr sz="1100" u="sng"/>
          </a:p>
          <a:p>
            <a:pPr indent="-298450" lvl="0" marL="457200" marR="152400" rtl="0" algn="l">
              <a:lnSpc>
                <a:spcPct val="125000"/>
              </a:lnSpc>
              <a:spcBef>
                <a:spcPts val="0"/>
              </a:spcBef>
              <a:spcAft>
                <a:spcPts val="0"/>
              </a:spcAft>
              <a:buSzPts val="1100"/>
              <a:buChar char="●"/>
            </a:pPr>
            <a:r>
              <a:rPr lang="en" sz="1100" u="sng">
                <a:solidFill>
                  <a:schemeClr val="hlink"/>
                </a:solidFill>
                <a:hlinkClick r:id="rId6"/>
              </a:rPr>
              <a:t>https://towardsdatascience.com/stemming-lemmatization-what-ba782b7c0bd8</a:t>
            </a:r>
            <a:endParaRPr sz="1100" u="sng"/>
          </a:p>
          <a:p>
            <a:pPr indent="-298450" lvl="0" marL="457200" marR="152400" rtl="0" algn="l">
              <a:lnSpc>
                <a:spcPct val="125000"/>
              </a:lnSpc>
              <a:spcBef>
                <a:spcPts val="0"/>
              </a:spcBef>
              <a:spcAft>
                <a:spcPts val="0"/>
              </a:spcAft>
              <a:buClr>
                <a:schemeClr val="dk2"/>
              </a:buClr>
              <a:buSzPts val="1100"/>
              <a:buChar char="●"/>
            </a:pPr>
            <a:r>
              <a:rPr lang="en" sz="1100" u="sng">
                <a:solidFill>
                  <a:schemeClr val="accent5"/>
                </a:solidFill>
                <a:hlinkClick r:id="rId7">
                  <a:extLst>
                    <a:ext uri="{A12FA001-AC4F-418D-AE19-62706E023703}">
                      <ahyp:hlinkClr val="tx"/>
                    </a:ext>
                  </a:extLst>
                </a:hlinkClick>
              </a:rPr>
              <a:t>https://whoosh.readthedocs.io/en/latest/indexing.html</a:t>
            </a:r>
            <a:endParaRPr sz="1100" u="sng">
              <a:solidFill>
                <a:schemeClr val="dk2"/>
              </a:solidFill>
            </a:endParaRPr>
          </a:p>
          <a:p>
            <a:pPr indent="-298450" lvl="0" marL="457200" marR="152400" rtl="0" algn="l">
              <a:lnSpc>
                <a:spcPct val="125000"/>
              </a:lnSpc>
              <a:spcBef>
                <a:spcPts val="0"/>
              </a:spcBef>
              <a:spcAft>
                <a:spcPts val="0"/>
              </a:spcAft>
              <a:buSzPts val="1100"/>
              <a:buChar char="●"/>
            </a:pPr>
            <a:r>
              <a:rPr lang="en" sz="1100" u="sng">
                <a:solidFill>
                  <a:schemeClr val="hlink"/>
                </a:solidFill>
                <a:hlinkClick r:id="rId8"/>
              </a:rPr>
              <a:t>https://medium.com/@swapnilggourshete/how-indexes-on-database-works-15efa266fda6</a:t>
            </a:r>
            <a:endParaRPr sz="1100" u="sng">
              <a:solidFill>
                <a:schemeClr val="dk2"/>
              </a:solidFill>
            </a:endParaRPr>
          </a:p>
          <a:p>
            <a:pPr indent="-298450" lvl="0" marL="457200" marR="152400" rtl="0" algn="l">
              <a:lnSpc>
                <a:spcPct val="125000"/>
              </a:lnSpc>
              <a:spcBef>
                <a:spcPts val="0"/>
              </a:spcBef>
              <a:spcAft>
                <a:spcPts val="0"/>
              </a:spcAft>
              <a:buClr>
                <a:schemeClr val="dk2"/>
              </a:buClr>
              <a:buSzPts val="1100"/>
              <a:buChar char="●"/>
            </a:pPr>
            <a:r>
              <a:rPr lang="en" sz="1100" u="sng">
                <a:solidFill>
                  <a:schemeClr val="accent5"/>
                </a:solidFill>
                <a:hlinkClick r:id="rId9">
                  <a:extLst>
                    <a:ext uri="{A12FA001-AC4F-418D-AE19-62706E023703}">
                      <ahyp:hlinkClr val="tx"/>
                    </a:ext>
                  </a:extLst>
                </a:hlinkClick>
              </a:rPr>
              <a:t>https://medium.com/@abhilashbss/how-indexing-works-in-databases-931c8a73ea42</a:t>
            </a:r>
            <a:endParaRPr sz="1100" u="sng">
              <a:solidFill>
                <a:schemeClr val="dk2"/>
              </a:solidFill>
            </a:endParaRPr>
          </a:p>
          <a:p>
            <a:pPr indent="0" lvl="0" marL="0" marR="152400" rtl="0" algn="l">
              <a:lnSpc>
                <a:spcPct val="125000"/>
              </a:lnSpc>
              <a:spcBef>
                <a:spcPts val="1800"/>
              </a:spcBef>
              <a:spcAft>
                <a:spcPts val="0"/>
              </a:spcAft>
              <a:buNone/>
            </a:pPr>
            <a:r>
              <a:t/>
            </a:r>
            <a:endParaRPr sz="1100"/>
          </a:p>
          <a:p>
            <a:pPr indent="0" lvl="0" marL="0" marR="190500" rtl="0" algn="l">
              <a:spcBef>
                <a:spcPts val="1800"/>
              </a:spcBef>
              <a:spcAft>
                <a:spcPts val="0"/>
              </a:spcAft>
              <a:buClr>
                <a:schemeClr val="dk2"/>
              </a:buClr>
              <a:buSzPts val="1100"/>
              <a:buFont typeface="Arial"/>
              <a:buNone/>
            </a:pPr>
            <a:r>
              <a:rPr b="1" lang="en" sz="1100">
                <a:solidFill>
                  <a:schemeClr val="dk2"/>
                </a:solidFill>
              </a:rPr>
              <a:t>Contact: </a:t>
            </a:r>
            <a:r>
              <a:rPr lang="en" sz="1100">
                <a:solidFill>
                  <a:schemeClr val="dk2"/>
                </a:solidFill>
              </a:rPr>
              <a:t>jessicalopezespejel(at)gmail(dot)com</a:t>
            </a:r>
            <a:endParaRPr sz="1100">
              <a:solidFill>
                <a:schemeClr val="dk2"/>
              </a:solidFill>
            </a:endParaRPr>
          </a:p>
          <a:p>
            <a:pPr indent="0" lvl="0" marL="0" rtl="0" algn="l">
              <a:lnSpc>
                <a:spcPct val="115000"/>
              </a:lnSpc>
              <a:spcBef>
                <a:spcPts val="1100"/>
              </a:spcBef>
              <a:spcAft>
                <a:spcPts val="0"/>
              </a:spcAft>
              <a:buClr>
                <a:schemeClr val="dk2"/>
              </a:buClr>
              <a:buSzPts val="1100"/>
              <a:buFont typeface="Arial"/>
              <a:buNone/>
            </a:pPr>
            <a:r>
              <a:rPr b="1" lang="en" sz="1100">
                <a:solidFill>
                  <a:schemeClr val="dk2"/>
                </a:solidFill>
              </a:rPr>
              <a:t>More details: </a:t>
            </a:r>
            <a:r>
              <a:rPr b="1" lang="en" sz="1100" u="sng">
                <a:solidFill>
                  <a:schemeClr val="hlink"/>
                </a:solidFill>
                <a:hlinkClick r:id="rId10"/>
              </a:rPr>
              <a:t>https://github.com/JessicaLopezEspejel/N_104-Projet-Informatique</a:t>
            </a:r>
            <a:endParaRPr b="1" sz="1100">
              <a:solidFill>
                <a:schemeClr val="dk2"/>
              </a:solidFill>
            </a:endParaRPr>
          </a:p>
          <a:p>
            <a:pPr indent="0" lvl="0" marL="0" rtl="0" algn="l">
              <a:lnSpc>
                <a:spcPct val="115000"/>
              </a:lnSpc>
              <a:spcBef>
                <a:spcPts val="1600"/>
              </a:spcBef>
              <a:spcAft>
                <a:spcPts val="0"/>
              </a:spcAft>
              <a:buClr>
                <a:schemeClr val="dk2"/>
              </a:buClr>
              <a:buSzPts val="1100"/>
              <a:buFont typeface="Arial"/>
              <a:buNone/>
            </a:pPr>
            <a:r>
              <a:t/>
            </a:r>
            <a:endParaRPr b="1" sz="1100">
              <a:solidFill>
                <a:schemeClr val="dk2"/>
              </a:solidFill>
            </a:endParaRPr>
          </a:p>
          <a:p>
            <a:pPr indent="0" lvl="0" marL="0" marR="152400" rtl="0" algn="l">
              <a:lnSpc>
                <a:spcPct val="125000"/>
              </a:lnSpc>
              <a:spcBef>
                <a:spcPts val="1800"/>
              </a:spcBef>
              <a:spcAft>
                <a:spcPts val="0"/>
              </a:spcAft>
              <a:buNone/>
            </a:pPr>
            <a:r>
              <a:t/>
            </a:r>
            <a:endParaRPr b="1" sz="1100"/>
          </a:p>
          <a:p>
            <a:pPr indent="0" lvl="0" marL="0" rtl="0" algn="l">
              <a:lnSpc>
                <a:spcPct val="115000"/>
              </a:lnSpc>
              <a:spcBef>
                <a:spcPts val="1100"/>
              </a:spcBef>
              <a:spcAft>
                <a:spcPts val="1600"/>
              </a:spcAft>
              <a:buNone/>
            </a:pPr>
            <a:r>
              <a:t/>
            </a:r>
            <a:endParaRPr b="1" sz="1000">
              <a:solidFill>
                <a:schemeClr val="dk2"/>
              </a:solidFill>
            </a:endParaRPr>
          </a:p>
        </p:txBody>
      </p:sp>
      <p:sp>
        <p:nvSpPr>
          <p:cNvPr id="216" name="Google Shape;216;p32"/>
          <p:cNvSpPr txBox="1"/>
          <p:nvPr>
            <p:ph type="title"/>
          </p:nvPr>
        </p:nvSpPr>
        <p:spPr>
          <a:xfrm>
            <a:off x="464100" y="597425"/>
            <a:ext cx="8520600" cy="9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2: SEARCH ENGINE FOR COVID-19 </a:t>
            </a:r>
            <a:endParaRPr b="0" sz="18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sz="1800"/>
              <a:t>Jessica López Espejel   </a:t>
            </a:r>
            <a:r>
              <a:rPr lang="en" sz="1100">
                <a:latin typeface="Arial"/>
                <a:ea typeface="Arial"/>
                <a:cs typeface="Arial"/>
                <a:sym typeface="Arial"/>
              </a:rPr>
              <a:t>Github username: </a:t>
            </a:r>
            <a:r>
              <a:rPr b="0" lang="en" sz="1100">
                <a:latin typeface="Arial"/>
                <a:ea typeface="Arial"/>
                <a:cs typeface="Arial"/>
                <a:sym typeface="Arial"/>
              </a:rPr>
              <a:t>jessicalopezespejel</a:t>
            </a:r>
            <a:endParaRPr sz="1800"/>
          </a:p>
        </p:txBody>
      </p:sp>
      <p:pic>
        <p:nvPicPr>
          <p:cNvPr id="217" name="Google Shape;217;p32" title="intro-4.mp3">
            <a:hlinkClick r:id="rId11"/>
          </p:cNvPr>
          <p:cNvPicPr preferRelativeResize="0"/>
          <p:nvPr/>
        </p:nvPicPr>
        <p:blipFill rotWithShape="1">
          <a:blip r:embed="rId12">
            <a:alphaModFix/>
          </a:blip>
          <a:srcRect b="-48769" l="0" r="0" t="48769"/>
          <a:stretch/>
        </p:blipFill>
        <p:spPr>
          <a:xfrm>
            <a:off x="5889650" y="1443550"/>
            <a:ext cx="485900" cy="485900"/>
          </a:xfrm>
          <a:prstGeom prst="rect">
            <a:avLst/>
          </a:prstGeom>
          <a:noFill/>
          <a:ln>
            <a:noFill/>
          </a:ln>
        </p:spPr>
      </p:pic>
      <p:sp>
        <p:nvSpPr>
          <p:cNvPr id="218" name="Google Shape;218;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45025"/>
            <a:ext cx="85206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3: N-Body problem</a:t>
            </a:r>
            <a:endParaRPr/>
          </a:p>
          <a:p>
            <a:pPr indent="457200" lvl="0" marL="1371600" rtl="0" algn="l">
              <a:spcBef>
                <a:spcPts val="0"/>
              </a:spcBef>
              <a:spcAft>
                <a:spcPts val="0"/>
              </a:spcAft>
              <a:buNone/>
            </a:pPr>
            <a:r>
              <a:rPr b="0" lang="en" sz="2500"/>
              <a:t>Simulate a (very) tiny universe</a:t>
            </a:r>
            <a:endParaRPr b="0" sz="2500"/>
          </a:p>
          <a:p>
            <a:pPr indent="0" lvl="0" marL="1371600" rtl="0" algn="l">
              <a:spcBef>
                <a:spcPts val="0"/>
              </a:spcBef>
              <a:spcAft>
                <a:spcPts val="0"/>
              </a:spcAft>
              <a:buNone/>
            </a:pPr>
            <a:r>
              <a:t/>
            </a:r>
            <a:endParaRPr b="0" sz="2500"/>
          </a:p>
        </p:txBody>
      </p:sp>
      <p:sp>
        <p:nvSpPr>
          <p:cNvPr id="224" name="Google Shape;224;p33"/>
          <p:cNvSpPr txBox="1"/>
          <p:nvPr>
            <p:ph idx="1" type="body"/>
          </p:nvPr>
        </p:nvSpPr>
        <p:spPr>
          <a:xfrm>
            <a:off x="363550" y="1466900"/>
            <a:ext cx="8520600" cy="80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a:solidFill>
                  <a:srgbClr val="434343"/>
                </a:solidFill>
              </a:rPr>
              <a:t>“The n-body problem is the problem of predicting the individual motions of a group of celestial objects interacting with each other gravitationally” - Wikipedia</a:t>
            </a:r>
            <a:endParaRPr>
              <a:solidFill>
                <a:srgbClr val="434343"/>
              </a:solidFill>
            </a:endParaRPr>
          </a:p>
        </p:txBody>
      </p:sp>
      <p:sp>
        <p:nvSpPr>
          <p:cNvPr id="225" name="Google Shape;225;p33"/>
          <p:cNvSpPr txBox="1"/>
          <p:nvPr/>
        </p:nvSpPr>
        <p:spPr>
          <a:xfrm>
            <a:off x="5049250" y="82925"/>
            <a:ext cx="38349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Ismail Bennani </a:t>
            </a:r>
            <a:r>
              <a:rPr lang="en">
                <a:latin typeface="Source Sans Pro"/>
                <a:ea typeface="Source Sans Pro"/>
                <a:cs typeface="Source Sans Pro"/>
                <a:sym typeface="Source Sans Pro"/>
              </a:rPr>
              <a:t>&lt;</a:t>
            </a:r>
            <a:r>
              <a:rPr lang="en" u="sng">
                <a:solidFill>
                  <a:schemeClr val="hlink"/>
                </a:solidFill>
                <a:latin typeface="Source Sans Pro"/>
                <a:ea typeface="Source Sans Pro"/>
                <a:cs typeface="Source Sans Pro"/>
                <a:sym typeface="Source Sans Pro"/>
                <a:hlinkClick r:id="rId3"/>
              </a:rPr>
              <a:t>ismail.lahkim.bennani@ens.fr</a:t>
            </a:r>
            <a:r>
              <a:rPr lang="en">
                <a:latin typeface="Source Sans Pro"/>
                <a:ea typeface="Source Sans Pro"/>
                <a:cs typeface="Source Sans Pro"/>
                <a:sym typeface="Source Sans Pro"/>
              </a:rPr>
              <a:t>&gt;</a:t>
            </a:r>
            <a:r>
              <a:rPr b="1" lang="en">
                <a:latin typeface="Source Sans Pro"/>
                <a:ea typeface="Source Sans Pro"/>
                <a:cs typeface="Source Sans Pro"/>
                <a:sym typeface="Source Sans Pro"/>
              </a:rPr>
              <a:t> </a:t>
            </a:r>
            <a:endParaRPr b="1">
              <a:latin typeface="Source Sans Pro"/>
              <a:ea typeface="Source Sans Pro"/>
              <a:cs typeface="Source Sans Pro"/>
              <a:sym typeface="Source Sans Pro"/>
            </a:endParaRPr>
          </a:p>
        </p:txBody>
      </p:sp>
      <p:sp>
        <p:nvSpPr>
          <p:cNvPr id="226" name="Google Shape;226;p33"/>
          <p:cNvSpPr txBox="1"/>
          <p:nvPr/>
        </p:nvSpPr>
        <p:spPr>
          <a:xfrm>
            <a:off x="3900250" y="4574000"/>
            <a:ext cx="4973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Source Sans Pro"/>
                <a:ea typeface="Source Sans Pro"/>
                <a:cs typeface="Source Sans Pro"/>
                <a:sym typeface="Source Sans Pro"/>
              </a:rPr>
              <a:t>Examples: </a:t>
            </a:r>
            <a:r>
              <a:rPr lang="en" sz="900" u="sng">
                <a:solidFill>
                  <a:schemeClr val="hlink"/>
                </a:solidFill>
                <a:latin typeface="Source Sans Pro"/>
                <a:ea typeface="Source Sans Pro"/>
                <a:cs typeface="Source Sans Pro"/>
                <a:sym typeface="Source Sans Pro"/>
                <a:hlinkClick r:id="rId4"/>
              </a:rPr>
              <a:t>https://vanderbei.princeton.edu/WebGL/nBody.html</a:t>
            </a:r>
            <a:endParaRPr sz="900">
              <a:latin typeface="Source Sans Pro"/>
              <a:ea typeface="Source Sans Pro"/>
              <a:cs typeface="Source Sans Pro"/>
              <a:sym typeface="Source Sans Pro"/>
            </a:endParaRPr>
          </a:p>
        </p:txBody>
      </p:sp>
      <p:pic>
        <p:nvPicPr>
          <p:cNvPr descr="gif gifset science math physics n-body problem orbits " id="227" name="Google Shape;227;p33"/>
          <p:cNvPicPr preferRelativeResize="0"/>
          <p:nvPr/>
        </p:nvPicPr>
        <p:blipFill>
          <a:blip r:embed="rId5">
            <a:alphaModFix/>
          </a:blip>
          <a:stretch>
            <a:fillRect/>
          </a:stretch>
        </p:blipFill>
        <p:spPr>
          <a:xfrm>
            <a:off x="2257029" y="2271500"/>
            <a:ext cx="1234243" cy="1234242"/>
          </a:xfrm>
          <a:prstGeom prst="rect">
            <a:avLst/>
          </a:prstGeom>
          <a:noFill/>
          <a:ln>
            <a:noFill/>
          </a:ln>
        </p:spPr>
      </p:pic>
      <p:pic>
        <p:nvPicPr>
          <p:cNvPr descr="gif gifset science math physics n-body problem orbits " id="228" name="Google Shape;228;p33"/>
          <p:cNvPicPr preferRelativeResize="0"/>
          <p:nvPr/>
        </p:nvPicPr>
        <p:blipFill>
          <a:blip r:embed="rId6">
            <a:alphaModFix/>
          </a:blip>
          <a:stretch>
            <a:fillRect/>
          </a:stretch>
        </p:blipFill>
        <p:spPr>
          <a:xfrm>
            <a:off x="2258429" y="3505742"/>
            <a:ext cx="1231459" cy="1231458"/>
          </a:xfrm>
          <a:prstGeom prst="rect">
            <a:avLst/>
          </a:prstGeom>
          <a:noFill/>
          <a:ln>
            <a:noFill/>
          </a:ln>
        </p:spPr>
      </p:pic>
      <p:pic>
        <p:nvPicPr>
          <p:cNvPr descr="gif gifset science math physics n-body problem orbits " id="229" name="Google Shape;229;p33"/>
          <p:cNvPicPr preferRelativeResize="0"/>
          <p:nvPr/>
        </p:nvPicPr>
        <p:blipFill>
          <a:blip r:embed="rId7">
            <a:alphaModFix/>
          </a:blip>
          <a:stretch>
            <a:fillRect/>
          </a:stretch>
        </p:blipFill>
        <p:spPr>
          <a:xfrm>
            <a:off x="1026978" y="3505742"/>
            <a:ext cx="1231459" cy="1231458"/>
          </a:xfrm>
          <a:prstGeom prst="rect">
            <a:avLst/>
          </a:prstGeom>
          <a:noFill/>
          <a:ln>
            <a:noFill/>
          </a:ln>
        </p:spPr>
      </p:pic>
      <p:pic>
        <p:nvPicPr>
          <p:cNvPr descr="gif gifset science math physics n-body problem orbits " id="230" name="Google Shape;230;p33"/>
          <p:cNvPicPr preferRelativeResize="0"/>
          <p:nvPr/>
        </p:nvPicPr>
        <p:blipFill>
          <a:blip r:embed="rId8">
            <a:alphaModFix/>
          </a:blip>
          <a:stretch>
            <a:fillRect/>
          </a:stretch>
        </p:blipFill>
        <p:spPr>
          <a:xfrm>
            <a:off x="1026978" y="2272891"/>
            <a:ext cx="1231459" cy="1231458"/>
          </a:xfrm>
          <a:prstGeom prst="rect">
            <a:avLst/>
          </a:prstGeom>
          <a:noFill/>
          <a:ln>
            <a:noFill/>
          </a:ln>
        </p:spPr>
      </p:pic>
      <p:sp>
        <p:nvSpPr>
          <p:cNvPr id="231" name="Google Shape;231;p33"/>
          <p:cNvSpPr txBox="1"/>
          <p:nvPr/>
        </p:nvSpPr>
        <p:spPr>
          <a:xfrm>
            <a:off x="363550" y="4574000"/>
            <a:ext cx="35367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Source Sans Pro"/>
                <a:ea typeface="Source Sans Pro"/>
                <a:cs typeface="Source Sans Pro"/>
                <a:sym typeface="Source Sans Pro"/>
              </a:rPr>
              <a:t>GIFs from </a:t>
            </a:r>
            <a:r>
              <a:rPr lang="en" sz="900" u="sng">
                <a:solidFill>
                  <a:schemeClr val="hlink"/>
                </a:solidFill>
                <a:latin typeface="Source Sans Pro"/>
                <a:ea typeface="Source Sans Pro"/>
                <a:cs typeface="Source Sans Pro"/>
                <a:sym typeface="Source Sans Pro"/>
                <a:hlinkClick r:id="rId9"/>
              </a:rPr>
              <a:t>http://rebloggy.com/post/gif-gifset-science-math-physics-n-body-problem-orbits/39788206329</a:t>
            </a:r>
            <a:endParaRPr sz="900">
              <a:latin typeface="Source Sans Pro"/>
              <a:ea typeface="Source Sans Pro"/>
              <a:cs typeface="Source Sans Pro"/>
              <a:sym typeface="Source Sans Pro"/>
            </a:endParaRPr>
          </a:p>
        </p:txBody>
      </p:sp>
      <p:sp>
        <p:nvSpPr>
          <p:cNvPr id="232" name="Google Shape;232;p33"/>
          <p:cNvSpPr txBox="1"/>
          <p:nvPr/>
        </p:nvSpPr>
        <p:spPr>
          <a:xfrm>
            <a:off x="3900225" y="2271500"/>
            <a:ext cx="4932000" cy="22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434343"/>
                </a:solidFill>
                <a:latin typeface="Source Sans Pro"/>
                <a:ea typeface="Source Sans Pro"/>
                <a:cs typeface="Source Sans Pro"/>
                <a:sym typeface="Source Sans Pro"/>
              </a:rPr>
              <a:t>You will learn about:</a:t>
            </a:r>
            <a:endParaRPr u="sng">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rgbClr val="434343"/>
              </a:buClr>
              <a:buSzPts val="1400"/>
              <a:buFont typeface="Source Sans Pro"/>
              <a:buChar char="●"/>
            </a:pPr>
            <a:r>
              <a:rPr lang="en">
                <a:solidFill>
                  <a:srgbClr val="434343"/>
                </a:solidFill>
                <a:latin typeface="Source Sans Pro"/>
                <a:ea typeface="Source Sans Pro"/>
                <a:cs typeface="Source Sans Pro"/>
                <a:sym typeface="Source Sans Pro"/>
              </a:rPr>
              <a:t>Physics engines</a:t>
            </a:r>
            <a:endParaRPr>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rgbClr val="434343"/>
              </a:buClr>
              <a:buSzPts val="1400"/>
              <a:buFont typeface="Source Sans Pro"/>
              <a:buChar char="●"/>
            </a:pPr>
            <a:r>
              <a:rPr lang="en">
                <a:solidFill>
                  <a:srgbClr val="434343"/>
                </a:solidFill>
                <a:latin typeface="Source Sans Pro"/>
                <a:ea typeface="Source Sans Pro"/>
                <a:cs typeface="Source Sans Pro"/>
                <a:sym typeface="Source Sans Pro"/>
              </a:rPr>
              <a:t>Numerical integration schemes:</a:t>
            </a:r>
            <a:endParaRPr>
              <a:solidFill>
                <a:srgbClr val="434343"/>
              </a:solidFill>
              <a:latin typeface="Source Sans Pro"/>
              <a:ea typeface="Source Sans Pro"/>
              <a:cs typeface="Source Sans Pro"/>
              <a:sym typeface="Source Sans Pro"/>
            </a:endParaRPr>
          </a:p>
          <a:p>
            <a:pPr indent="-304800" lvl="1" marL="914400" rtl="0" algn="l">
              <a:spcBef>
                <a:spcPts val="0"/>
              </a:spcBef>
              <a:spcAft>
                <a:spcPts val="0"/>
              </a:spcAft>
              <a:buClr>
                <a:srgbClr val="434343"/>
              </a:buClr>
              <a:buSzPts val="1200"/>
              <a:buFont typeface="Source Sans Pro"/>
              <a:buChar char="○"/>
            </a:pPr>
            <a:r>
              <a:rPr lang="en" sz="1200">
                <a:solidFill>
                  <a:srgbClr val="434343"/>
                </a:solidFill>
                <a:latin typeface="Source Sans Pro"/>
                <a:ea typeface="Source Sans Pro"/>
                <a:cs typeface="Source Sans Pro"/>
                <a:sym typeface="Source Sans Pro"/>
              </a:rPr>
              <a:t>approximate solutions of Ordinary Differential Equations</a:t>
            </a:r>
            <a:endParaRPr sz="1200">
              <a:solidFill>
                <a:srgbClr val="434343"/>
              </a:solidFill>
              <a:latin typeface="Source Sans Pro"/>
              <a:ea typeface="Source Sans Pro"/>
              <a:cs typeface="Source Sans Pro"/>
              <a:sym typeface="Source Sans Pro"/>
            </a:endParaRPr>
          </a:p>
          <a:p>
            <a:pPr indent="-304800" lvl="1" marL="914400" rtl="0" algn="l">
              <a:spcBef>
                <a:spcPts val="0"/>
              </a:spcBef>
              <a:spcAft>
                <a:spcPts val="0"/>
              </a:spcAft>
              <a:buClr>
                <a:srgbClr val="434343"/>
              </a:buClr>
              <a:buSzPts val="1200"/>
              <a:buFont typeface="Source Sans Pro"/>
              <a:buChar char="○"/>
            </a:pPr>
            <a:r>
              <a:rPr lang="en" sz="1200">
                <a:solidFill>
                  <a:srgbClr val="434343"/>
                </a:solidFill>
                <a:latin typeface="Source Sans Pro"/>
                <a:ea typeface="Source Sans Pro"/>
                <a:cs typeface="Source Sans Pro"/>
                <a:sym typeface="Source Sans Pro"/>
              </a:rPr>
              <a:t>i</a:t>
            </a:r>
            <a:r>
              <a:rPr lang="en" sz="1200">
                <a:solidFill>
                  <a:srgbClr val="434343"/>
                </a:solidFill>
                <a:latin typeface="Source Sans Pro"/>
                <a:ea typeface="Source Sans Pro"/>
                <a:cs typeface="Source Sans Pro"/>
                <a:sym typeface="Source Sans Pro"/>
              </a:rPr>
              <a:t>nherent</a:t>
            </a:r>
            <a:r>
              <a:rPr lang="en" sz="1200">
                <a:solidFill>
                  <a:srgbClr val="434343"/>
                </a:solidFill>
                <a:latin typeface="Source Sans Pro"/>
                <a:ea typeface="Source Sans Pro"/>
                <a:cs typeface="Source Sans Pro"/>
                <a:sym typeface="Source Sans Pro"/>
              </a:rPr>
              <a:t> tradeoff between speed and accuracy</a:t>
            </a:r>
            <a:endParaRPr sz="1200">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rgbClr val="434343"/>
              </a:buClr>
              <a:buSzPts val="1400"/>
              <a:buFont typeface="Source Sans Pro"/>
              <a:buChar char="●"/>
            </a:pPr>
            <a:r>
              <a:rPr lang="en">
                <a:solidFill>
                  <a:srgbClr val="434343"/>
                </a:solidFill>
                <a:latin typeface="Source Sans Pro"/>
                <a:ea typeface="Source Sans Pro"/>
                <a:cs typeface="Source Sans Pro"/>
                <a:sym typeface="Source Sans Pro"/>
              </a:rPr>
              <a:t>2D/3D drawing:</a:t>
            </a:r>
            <a:endParaRPr>
              <a:solidFill>
                <a:srgbClr val="434343"/>
              </a:solidFill>
              <a:latin typeface="Source Sans Pro"/>
              <a:ea typeface="Source Sans Pro"/>
              <a:cs typeface="Source Sans Pro"/>
              <a:sym typeface="Source Sans Pro"/>
            </a:endParaRPr>
          </a:p>
          <a:p>
            <a:pPr indent="-304800" lvl="1" marL="914400" rtl="0" algn="l">
              <a:spcBef>
                <a:spcPts val="0"/>
              </a:spcBef>
              <a:spcAft>
                <a:spcPts val="0"/>
              </a:spcAft>
              <a:buClr>
                <a:srgbClr val="434343"/>
              </a:buClr>
              <a:buSzPts val="1200"/>
              <a:buFont typeface="Source Sans Pro"/>
              <a:buChar char="○"/>
            </a:pPr>
            <a:r>
              <a:rPr lang="en" sz="1200">
                <a:solidFill>
                  <a:srgbClr val="434343"/>
                </a:solidFill>
                <a:latin typeface="Source Sans Pro"/>
                <a:ea typeface="Source Sans Pro"/>
                <a:cs typeface="Source Sans Pro"/>
                <a:sym typeface="Source Sans Pro"/>
              </a:rPr>
              <a:t>b</a:t>
            </a:r>
            <a:r>
              <a:rPr lang="en" sz="1200">
                <a:solidFill>
                  <a:srgbClr val="434343"/>
                </a:solidFill>
                <a:latin typeface="Source Sans Pro"/>
                <a:ea typeface="Source Sans Pro"/>
                <a:cs typeface="Source Sans Pro"/>
                <a:sym typeface="Source Sans Pro"/>
              </a:rPr>
              <a:t>asic 2D drawing primitives</a:t>
            </a:r>
            <a:endParaRPr sz="1200">
              <a:solidFill>
                <a:srgbClr val="434343"/>
              </a:solidFill>
              <a:latin typeface="Source Sans Pro"/>
              <a:ea typeface="Source Sans Pro"/>
              <a:cs typeface="Source Sans Pro"/>
              <a:sym typeface="Source Sans Pro"/>
            </a:endParaRPr>
          </a:p>
          <a:p>
            <a:pPr indent="-304800" lvl="1" marL="914400" rtl="0" algn="l">
              <a:spcBef>
                <a:spcPts val="0"/>
              </a:spcBef>
              <a:spcAft>
                <a:spcPts val="0"/>
              </a:spcAft>
              <a:buClr>
                <a:srgbClr val="434343"/>
              </a:buClr>
              <a:buSzPts val="1200"/>
              <a:buFont typeface="Source Sans Pro"/>
              <a:buChar char="○"/>
            </a:pPr>
            <a:r>
              <a:rPr lang="en" sz="1200">
                <a:solidFill>
                  <a:srgbClr val="434343"/>
                </a:solidFill>
                <a:latin typeface="Source Sans Pro"/>
                <a:ea typeface="Source Sans Pro"/>
                <a:cs typeface="Source Sans Pro"/>
                <a:sym typeface="Source Sans Pro"/>
              </a:rPr>
              <a:t>3D projection </a:t>
            </a:r>
            <a:r>
              <a:rPr lang="en" sz="1200">
                <a:solidFill>
                  <a:srgbClr val="434343"/>
                </a:solidFill>
                <a:latin typeface="Source Sans Pro"/>
                <a:ea typeface="Source Sans Pro"/>
                <a:cs typeface="Source Sans Pro"/>
                <a:sym typeface="Source Sans Pro"/>
              </a:rPr>
              <a:t>on a 2D plane</a:t>
            </a:r>
            <a:endParaRPr>
              <a:solidFill>
                <a:srgbClr val="434343"/>
              </a:solidFill>
              <a:latin typeface="Source Sans Pro"/>
              <a:ea typeface="Source Sans Pro"/>
              <a:cs typeface="Source Sans Pro"/>
              <a:sym typeface="Source Sans Pro"/>
            </a:endParaRPr>
          </a:p>
        </p:txBody>
      </p:sp>
      <p:pic>
        <p:nvPicPr>
          <p:cNvPr id="233" name="Google Shape;233;p33" title="presentation_slide1.mp3">
            <a:hlinkClick r:id="rId10"/>
          </p:cNvPr>
          <p:cNvPicPr preferRelativeResize="0"/>
          <p:nvPr/>
        </p:nvPicPr>
        <p:blipFill>
          <a:blip r:embed="rId11">
            <a:alphaModFix/>
          </a:blip>
          <a:stretch>
            <a:fillRect/>
          </a:stretch>
        </p:blipFill>
        <p:spPr>
          <a:xfrm>
            <a:off x="8375100" y="4280000"/>
            <a:ext cx="457200" cy="457200"/>
          </a:xfrm>
          <a:prstGeom prst="rect">
            <a:avLst/>
          </a:prstGeom>
          <a:noFill/>
          <a:ln>
            <a:noFill/>
          </a:ln>
        </p:spPr>
      </p:pic>
      <p:sp>
        <p:nvSpPr>
          <p:cNvPr id="234" name="Google Shape;234;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Project 3: N-Body problem</a:t>
            </a:r>
            <a:endParaRPr/>
          </a:p>
          <a:p>
            <a:pPr indent="457200" lvl="0" marL="1371600" rtl="0" algn="l">
              <a:spcBef>
                <a:spcPts val="0"/>
              </a:spcBef>
              <a:spcAft>
                <a:spcPts val="0"/>
              </a:spcAft>
              <a:buNone/>
            </a:pPr>
            <a:r>
              <a:rPr b="0" lang="en" sz="2500"/>
              <a:t>Simulate a (very) tiny universe</a:t>
            </a:r>
            <a:endParaRPr/>
          </a:p>
        </p:txBody>
      </p:sp>
      <p:sp>
        <p:nvSpPr>
          <p:cNvPr id="240" name="Google Shape;240;p34"/>
          <p:cNvSpPr txBox="1"/>
          <p:nvPr>
            <p:ph idx="1" type="body"/>
          </p:nvPr>
        </p:nvSpPr>
        <p:spPr>
          <a:xfrm>
            <a:off x="321850" y="1300700"/>
            <a:ext cx="8562300" cy="32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434343"/>
                </a:solidFill>
              </a:rPr>
              <a:t>Your job (mandatory):</a:t>
            </a:r>
            <a:endParaRPr sz="1400">
              <a:solidFill>
                <a:srgbClr val="434343"/>
              </a:solidFill>
            </a:endParaRPr>
          </a:p>
          <a:p>
            <a:pPr indent="-317500" lvl="0" marL="457200" rtl="0" algn="l">
              <a:spcBef>
                <a:spcPts val="1000"/>
              </a:spcBef>
              <a:spcAft>
                <a:spcPts val="0"/>
              </a:spcAft>
              <a:buClr>
                <a:srgbClr val="434343"/>
              </a:buClr>
              <a:buSzPts val="1400"/>
              <a:buChar char="●"/>
            </a:pPr>
            <a:r>
              <a:rPr lang="en" sz="1400">
                <a:solidFill>
                  <a:srgbClr val="434343"/>
                </a:solidFill>
              </a:rPr>
              <a:t>Write a </a:t>
            </a:r>
            <a:r>
              <a:rPr lang="en" sz="1400" u="sng">
                <a:solidFill>
                  <a:srgbClr val="434343"/>
                </a:solidFill>
              </a:rPr>
              <a:t>physics engine</a:t>
            </a:r>
            <a:r>
              <a:rPr lang="en" sz="1400">
                <a:solidFill>
                  <a:srgbClr val="434343"/>
                </a:solidFill>
              </a:rPr>
              <a:t> computing the forces applied to each body</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Write a </a:t>
            </a:r>
            <a:r>
              <a:rPr lang="en" sz="1400" u="sng">
                <a:solidFill>
                  <a:srgbClr val="434343"/>
                </a:solidFill>
              </a:rPr>
              <a:t>an ODE solver</a:t>
            </a:r>
            <a:r>
              <a:rPr lang="en" sz="1400">
                <a:solidFill>
                  <a:srgbClr val="434343"/>
                </a:solidFill>
              </a:rPr>
              <a:t> to integrate the dynamics</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Write a </a:t>
            </a:r>
            <a:r>
              <a:rPr lang="en" sz="1400" u="sng">
                <a:solidFill>
                  <a:srgbClr val="434343"/>
                </a:solidFill>
              </a:rPr>
              <a:t>2D graphical interface</a:t>
            </a:r>
            <a:r>
              <a:rPr lang="en" sz="1400">
                <a:solidFill>
                  <a:srgbClr val="434343"/>
                </a:solidFill>
              </a:rPr>
              <a:t> to show the results</a:t>
            </a:r>
            <a:endParaRPr sz="1400">
              <a:solidFill>
                <a:srgbClr val="434343"/>
              </a:solidFill>
            </a:endParaRPr>
          </a:p>
          <a:p>
            <a:pPr indent="0" lvl="0" marL="0" rtl="0" algn="l">
              <a:lnSpc>
                <a:spcPct val="100000"/>
              </a:lnSpc>
              <a:spcBef>
                <a:spcPts val="1600"/>
              </a:spcBef>
              <a:spcAft>
                <a:spcPts val="0"/>
              </a:spcAft>
              <a:buNone/>
            </a:pPr>
            <a:r>
              <a:rPr lang="en" sz="1400">
                <a:solidFill>
                  <a:srgbClr val="434343"/>
                </a:solidFill>
              </a:rPr>
              <a:t>The rest is up to you, you can:</a:t>
            </a:r>
            <a:endParaRPr sz="1400">
              <a:solidFill>
                <a:srgbClr val="434343"/>
              </a:solidFill>
            </a:endParaRPr>
          </a:p>
          <a:p>
            <a:pPr indent="-317500" lvl="0" marL="457200" rtl="0" algn="l">
              <a:spcBef>
                <a:spcPts val="1000"/>
              </a:spcBef>
              <a:spcAft>
                <a:spcPts val="0"/>
              </a:spcAft>
              <a:buClr>
                <a:srgbClr val="434343"/>
              </a:buClr>
              <a:buSzPts val="1400"/>
              <a:buChar char="●"/>
            </a:pPr>
            <a:r>
              <a:rPr lang="en" sz="1400">
                <a:solidFill>
                  <a:srgbClr val="434343"/>
                </a:solidFill>
              </a:rPr>
              <a:t>Compute physics faster, e.g. simulate an asteroid belt (700.000 to 1.7M asteroids in our solar system)</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Compute more accurate dynamics</a:t>
            </a:r>
            <a:r>
              <a:rPr lang="en" sz="1400">
                <a:solidFill>
                  <a:srgbClr val="434343"/>
                </a:solidFill>
              </a:rPr>
              <a:t> (Leapfrog algorithm, Runge-Kutta family, …)</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Handle collisions between bodies</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Add features to the GUI, e.g. control the camera with your mouse, draw trajectories of bodies, …</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Simulate the systems in a 3D space and project it on screen</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 be creative !</a:t>
            </a:r>
            <a:endParaRPr sz="1400">
              <a:solidFill>
                <a:srgbClr val="434343"/>
              </a:solidFill>
            </a:endParaRPr>
          </a:p>
        </p:txBody>
      </p:sp>
      <p:sp>
        <p:nvSpPr>
          <p:cNvPr id="241" name="Google Shape;241;p34"/>
          <p:cNvSpPr txBox="1"/>
          <p:nvPr/>
        </p:nvSpPr>
        <p:spPr>
          <a:xfrm>
            <a:off x="5049250" y="82925"/>
            <a:ext cx="38349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Ismail Bennani </a:t>
            </a:r>
            <a:r>
              <a:rPr lang="en">
                <a:latin typeface="Source Sans Pro"/>
                <a:ea typeface="Source Sans Pro"/>
                <a:cs typeface="Source Sans Pro"/>
                <a:sym typeface="Source Sans Pro"/>
              </a:rPr>
              <a:t>&lt;</a:t>
            </a:r>
            <a:r>
              <a:rPr lang="en" u="sng">
                <a:solidFill>
                  <a:schemeClr val="hlink"/>
                </a:solidFill>
                <a:latin typeface="Source Sans Pro"/>
                <a:ea typeface="Source Sans Pro"/>
                <a:cs typeface="Source Sans Pro"/>
                <a:sym typeface="Source Sans Pro"/>
                <a:hlinkClick r:id="rId3"/>
              </a:rPr>
              <a:t>ismail.lahkim.bennani@ens.fr</a:t>
            </a:r>
            <a:r>
              <a:rPr lang="en">
                <a:latin typeface="Source Sans Pro"/>
                <a:ea typeface="Source Sans Pro"/>
                <a:cs typeface="Source Sans Pro"/>
                <a:sym typeface="Source Sans Pro"/>
              </a:rPr>
              <a:t>&gt;</a:t>
            </a:r>
            <a:r>
              <a:rPr b="1" lang="en">
                <a:latin typeface="Source Sans Pro"/>
                <a:ea typeface="Source Sans Pro"/>
                <a:cs typeface="Source Sans Pro"/>
                <a:sym typeface="Source Sans Pro"/>
              </a:rPr>
              <a:t> </a:t>
            </a:r>
            <a:endParaRPr b="1">
              <a:latin typeface="Source Sans Pro"/>
              <a:ea typeface="Source Sans Pro"/>
              <a:cs typeface="Source Sans Pro"/>
              <a:sym typeface="Source Sans Pro"/>
            </a:endParaRPr>
          </a:p>
        </p:txBody>
      </p:sp>
      <p:graphicFrame>
        <p:nvGraphicFramePr>
          <p:cNvPr id="242" name="Google Shape;242;p34"/>
          <p:cNvGraphicFramePr/>
          <p:nvPr/>
        </p:nvGraphicFramePr>
        <p:xfrm>
          <a:off x="6364338" y="1498000"/>
          <a:ext cx="3000000" cy="3000000"/>
        </p:xfrm>
        <a:graphic>
          <a:graphicData uri="http://schemas.openxmlformats.org/drawingml/2006/table">
            <a:tbl>
              <a:tblPr>
                <a:noFill/>
                <a:tableStyleId>{B274DBAD-32CF-4625-AEDB-1E2420298289}</a:tableStyleId>
              </a:tblPr>
              <a:tblGrid>
                <a:gridCol w="1201600"/>
                <a:gridCol w="929925"/>
              </a:tblGrid>
              <a:tr h="384150">
                <a:tc gridSpan="2">
                  <a:txBody>
                    <a:bodyPr/>
                    <a:lstStyle/>
                    <a:p>
                      <a:pPr indent="0" lvl="0" marL="0" rtl="0" algn="ctr">
                        <a:spcBef>
                          <a:spcPts val="0"/>
                        </a:spcBef>
                        <a:spcAft>
                          <a:spcPts val="0"/>
                        </a:spcAft>
                        <a:buNone/>
                      </a:pPr>
                      <a:r>
                        <a:rPr b="1" lang="en" sz="1200">
                          <a:solidFill>
                            <a:srgbClr val="434343"/>
                          </a:solidFill>
                          <a:latin typeface="Source Sans Pro"/>
                          <a:ea typeface="Source Sans Pro"/>
                          <a:cs typeface="Source Sans Pro"/>
                          <a:sym typeface="Source Sans Pro"/>
                        </a:rPr>
                        <a:t>Tool </a:t>
                      </a:r>
                      <a:r>
                        <a:rPr b="1" lang="en" sz="1200" u="sng">
                          <a:solidFill>
                            <a:srgbClr val="434343"/>
                          </a:solidFill>
                          <a:latin typeface="Source Sans Pro"/>
                          <a:ea typeface="Source Sans Pro"/>
                          <a:cs typeface="Source Sans Pro"/>
                          <a:sym typeface="Source Sans Pro"/>
                        </a:rPr>
                        <a:t>suggestions</a:t>
                      </a:r>
                      <a:endParaRPr b="1" sz="1200" u="sng">
                        <a:solidFill>
                          <a:srgbClr val="434343"/>
                        </a:solidFill>
                        <a:latin typeface="Source Sans Pro"/>
                        <a:ea typeface="Source Sans Pro"/>
                        <a:cs typeface="Source Sans Pro"/>
                        <a:sym typeface="Source Sans Pro"/>
                      </a:endParaRPr>
                    </a:p>
                  </a:txBody>
                  <a:tcPr marT="91425" marB="91425" marR="91425" marL="91425"/>
                </a:tc>
                <a:tc hMerge="1"/>
              </a:tr>
              <a:tr h="384150">
                <a:tc>
                  <a:txBody>
                    <a:bodyPr/>
                    <a:lstStyle/>
                    <a:p>
                      <a:pPr indent="0" lvl="0" marL="0" rtl="0" algn="l">
                        <a:spcBef>
                          <a:spcPts val="0"/>
                        </a:spcBef>
                        <a:spcAft>
                          <a:spcPts val="0"/>
                        </a:spcAft>
                        <a:buNone/>
                      </a:pPr>
                      <a:r>
                        <a:rPr b="1" lang="en" sz="1200">
                          <a:solidFill>
                            <a:srgbClr val="434343"/>
                          </a:solidFill>
                          <a:latin typeface="Source Sans Pro"/>
                          <a:ea typeface="Source Sans Pro"/>
                          <a:cs typeface="Source Sans Pro"/>
                          <a:sym typeface="Source Sans Pro"/>
                        </a:rPr>
                        <a:t>Language</a:t>
                      </a:r>
                      <a:endParaRPr b="1" sz="1200">
                        <a:solidFill>
                          <a:srgbClr val="434343"/>
                        </a:solidFill>
                        <a:latin typeface="Source Sans Pro"/>
                        <a:ea typeface="Source Sans Pro"/>
                        <a:cs typeface="Source Sans Pro"/>
                        <a:sym typeface="Source Sans Pro"/>
                      </a:endParaRPr>
                    </a:p>
                  </a:txBody>
                  <a:tcPr marT="91425" marB="91425" marR="91425" marL="91425"/>
                </a:tc>
                <a:tc>
                  <a:txBody>
                    <a:bodyPr/>
                    <a:lstStyle/>
                    <a:p>
                      <a:pPr indent="0" lvl="0" marL="0" rtl="0" algn="ctr">
                        <a:spcBef>
                          <a:spcPts val="0"/>
                        </a:spcBef>
                        <a:spcAft>
                          <a:spcPts val="0"/>
                        </a:spcAft>
                        <a:buNone/>
                      </a:pPr>
                      <a:r>
                        <a:rPr lang="en" sz="1200" u="sng">
                          <a:solidFill>
                            <a:srgbClr val="434343"/>
                          </a:solidFill>
                          <a:latin typeface="Source Sans Pro"/>
                          <a:ea typeface="Source Sans Pro"/>
                          <a:cs typeface="Source Sans Pro"/>
                          <a:sym typeface="Source Sans Pro"/>
                        </a:rPr>
                        <a:t>Python</a:t>
                      </a:r>
                      <a:endParaRPr sz="1200" u="sng">
                        <a:solidFill>
                          <a:srgbClr val="434343"/>
                        </a:solidFill>
                        <a:latin typeface="Source Sans Pro"/>
                        <a:ea typeface="Source Sans Pro"/>
                        <a:cs typeface="Source Sans Pro"/>
                        <a:sym typeface="Source Sans Pro"/>
                      </a:endParaRPr>
                    </a:p>
                  </a:txBody>
                  <a:tcPr marT="91425" marB="91425" marR="91425" marL="91425"/>
                </a:tc>
              </a:tr>
              <a:tr h="384150">
                <a:tc>
                  <a:txBody>
                    <a:bodyPr/>
                    <a:lstStyle/>
                    <a:p>
                      <a:pPr indent="0" lvl="0" marL="0" rtl="0" algn="l">
                        <a:spcBef>
                          <a:spcPts val="0"/>
                        </a:spcBef>
                        <a:spcAft>
                          <a:spcPts val="0"/>
                        </a:spcAft>
                        <a:buNone/>
                      </a:pPr>
                      <a:r>
                        <a:rPr b="1" lang="en" sz="1200">
                          <a:solidFill>
                            <a:srgbClr val="434343"/>
                          </a:solidFill>
                          <a:latin typeface="Source Sans Pro"/>
                          <a:ea typeface="Source Sans Pro"/>
                          <a:cs typeface="Source Sans Pro"/>
                          <a:sym typeface="Source Sans Pro"/>
                        </a:rPr>
                        <a:t>2D drawing lib</a:t>
                      </a:r>
                      <a:endParaRPr b="1" sz="1200">
                        <a:solidFill>
                          <a:srgbClr val="434343"/>
                        </a:solidFill>
                        <a:latin typeface="Source Sans Pro"/>
                        <a:ea typeface="Source Sans Pro"/>
                        <a:cs typeface="Source Sans Pro"/>
                        <a:sym typeface="Source Sans Pro"/>
                      </a:endParaRPr>
                    </a:p>
                  </a:txBody>
                  <a:tcPr marT="91425" marB="91425" marR="91425" marL="91425"/>
                </a:tc>
                <a:tc>
                  <a:txBody>
                    <a:bodyPr/>
                    <a:lstStyle/>
                    <a:p>
                      <a:pPr indent="0" lvl="0" marL="0" rtl="0" algn="ctr">
                        <a:spcBef>
                          <a:spcPts val="0"/>
                        </a:spcBef>
                        <a:spcAft>
                          <a:spcPts val="0"/>
                        </a:spcAft>
                        <a:buNone/>
                      </a:pPr>
                      <a:r>
                        <a:rPr lang="en" sz="1200">
                          <a:solidFill>
                            <a:srgbClr val="434343"/>
                          </a:solidFill>
                          <a:latin typeface="Source Sans Pro"/>
                          <a:ea typeface="Source Sans Pro"/>
                          <a:cs typeface="Source Sans Pro"/>
                          <a:sym typeface="Source Sans Pro"/>
                        </a:rPr>
                        <a:t>Pygame</a:t>
                      </a:r>
                      <a:endParaRPr sz="1200">
                        <a:solidFill>
                          <a:srgbClr val="434343"/>
                        </a:solidFill>
                        <a:latin typeface="Source Sans Pro"/>
                        <a:ea typeface="Source Sans Pro"/>
                        <a:cs typeface="Source Sans Pro"/>
                        <a:sym typeface="Source Sans Pro"/>
                      </a:endParaRPr>
                    </a:p>
                  </a:txBody>
                  <a:tcPr marT="91425" marB="91425" marR="91425" marL="91425"/>
                </a:tc>
              </a:tr>
            </a:tbl>
          </a:graphicData>
        </a:graphic>
      </p:graphicFrame>
      <p:sp>
        <p:nvSpPr>
          <p:cNvPr id="243" name="Google Shape;243;p34"/>
          <p:cNvSpPr txBox="1"/>
          <p:nvPr/>
        </p:nvSpPr>
        <p:spPr>
          <a:xfrm>
            <a:off x="311700" y="4782800"/>
            <a:ext cx="4155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Source Sans Pro"/>
                <a:ea typeface="Source Sans Pro"/>
                <a:cs typeface="Source Sans Pro"/>
                <a:sym typeface="Source Sans Pro"/>
              </a:rPr>
              <a:t>Git repo: </a:t>
            </a:r>
            <a:r>
              <a:rPr lang="en" sz="1200" u="sng">
                <a:solidFill>
                  <a:schemeClr val="hlink"/>
                </a:solidFill>
                <a:latin typeface="Source Sans Pro"/>
                <a:ea typeface="Source Sans Pro"/>
                <a:cs typeface="Source Sans Pro"/>
                <a:sym typeface="Source Sans Pro"/>
                <a:hlinkClick r:id="rId4"/>
              </a:rPr>
              <a:t>https://github.com/ismailbennani/IN104</a:t>
            </a:r>
            <a:endParaRPr sz="1200">
              <a:solidFill>
                <a:srgbClr val="434343"/>
              </a:solidFill>
              <a:latin typeface="Source Sans Pro"/>
              <a:ea typeface="Source Sans Pro"/>
              <a:cs typeface="Source Sans Pro"/>
              <a:sym typeface="Source Sans Pro"/>
            </a:endParaRPr>
          </a:p>
        </p:txBody>
      </p:sp>
      <p:sp>
        <p:nvSpPr>
          <p:cNvPr id="244" name="Google Shape;244;p34"/>
          <p:cNvSpPr txBox="1"/>
          <p:nvPr/>
        </p:nvSpPr>
        <p:spPr>
          <a:xfrm>
            <a:off x="4677000" y="4782800"/>
            <a:ext cx="4155300" cy="28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Source Sans Pro"/>
                <a:ea typeface="Source Sans Pro"/>
                <a:cs typeface="Source Sans Pro"/>
                <a:sym typeface="Source Sans Pro"/>
              </a:rPr>
              <a:t>Github username: </a:t>
            </a:r>
            <a:r>
              <a:rPr lang="en" sz="1200" u="sng">
                <a:solidFill>
                  <a:schemeClr val="hlink"/>
                </a:solidFill>
                <a:latin typeface="Source Sans Pro"/>
                <a:ea typeface="Source Sans Pro"/>
                <a:cs typeface="Source Sans Pro"/>
                <a:sym typeface="Source Sans Pro"/>
                <a:hlinkClick r:id="rId5"/>
              </a:rPr>
              <a:t>ismailbennani</a:t>
            </a:r>
            <a:endParaRPr sz="1200">
              <a:solidFill>
                <a:srgbClr val="434343"/>
              </a:solidFill>
              <a:latin typeface="Source Sans Pro"/>
              <a:ea typeface="Source Sans Pro"/>
              <a:cs typeface="Source Sans Pro"/>
              <a:sym typeface="Source Sans Pro"/>
            </a:endParaRPr>
          </a:p>
        </p:txBody>
      </p:sp>
      <p:sp>
        <p:nvSpPr>
          <p:cNvPr id="245" name="Google Shape;245;p34"/>
          <p:cNvSpPr txBox="1"/>
          <p:nvPr/>
        </p:nvSpPr>
        <p:spPr>
          <a:xfrm>
            <a:off x="311700" y="4554200"/>
            <a:ext cx="85206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Source Sans Pro"/>
                <a:ea typeface="Source Sans Pro"/>
                <a:cs typeface="Source Sans Pro"/>
                <a:sym typeface="Source Sans Pro"/>
              </a:rPr>
              <a:t>More details: </a:t>
            </a:r>
            <a:r>
              <a:rPr lang="en" sz="1200" u="sng">
                <a:solidFill>
                  <a:schemeClr val="hlink"/>
                </a:solidFill>
                <a:latin typeface="Source Sans Pro"/>
                <a:ea typeface="Source Sans Pro"/>
                <a:cs typeface="Source Sans Pro"/>
                <a:sym typeface="Source Sans Pro"/>
                <a:hlinkClick r:id="rId6"/>
              </a:rPr>
              <a:t>https://github.com/ismailbennani/IN104/blob/master/sujet/sujet.pdf</a:t>
            </a:r>
            <a:endParaRPr sz="1200">
              <a:solidFill>
                <a:srgbClr val="434343"/>
              </a:solidFill>
              <a:latin typeface="Source Sans Pro"/>
              <a:ea typeface="Source Sans Pro"/>
              <a:cs typeface="Source Sans Pro"/>
              <a:sym typeface="Source Sans Pro"/>
            </a:endParaRPr>
          </a:p>
        </p:txBody>
      </p:sp>
      <p:pic>
        <p:nvPicPr>
          <p:cNvPr id="246" name="Google Shape;246;p34" title="presentation_slide1.mp3">
            <a:hlinkClick r:id="rId7"/>
          </p:cNvPr>
          <p:cNvPicPr preferRelativeResize="0"/>
          <p:nvPr/>
        </p:nvPicPr>
        <p:blipFill>
          <a:blip r:embed="rId8">
            <a:alphaModFix/>
          </a:blip>
          <a:stretch>
            <a:fillRect/>
          </a:stretch>
        </p:blipFill>
        <p:spPr>
          <a:xfrm>
            <a:off x="8375100" y="4097000"/>
            <a:ext cx="457200" cy="457200"/>
          </a:xfrm>
          <a:prstGeom prst="rect">
            <a:avLst/>
          </a:prstGeom>
          <a:noFill/>
          <a:ln>
            <a:noFill/>
          </a:ln>
        </p:spPr>
      </p:pic>
      <p:sp>
        <p:nvSpPr>
          <p:cNvPr id="247" name="Google Shape;247;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4: </a:t>
            </a:r>
            <a:r>
              <a:rPr lang="en"/>
              <a:t>Titanic survivor prediction and explainable artificial intelligence techniques</a:t>
            </a:r>
            <a:r>
              <a:rPr lang="en"/>
              <a:t>   </a:t>
            </a:r>
            <a:r>
              <a:rPr lang="en" sz="1500"/>
              <a:t>Silvia Tulli, INESC-ID, IST and Sorbonne. </a:t>
            </a:r>
            <a:endParaRPr sz="1500"/>
          </a:p>
          <a:p>
            <a:pPr indent="0" lvl="0" marL="0" rtl="0" algn="l">
              <a:spcBef>
                <a:spcPts val="0"/>
              </a:spcBef>
              <a:spcAft>
                <a:spcPts val="0"/>
              </a:spcAft>
              <a:buClr>
                <a:schemeClr val="dk2"/>
              </a:buClr>
              <a:buSzPts val="1100"/>
              <a:buFont typeface="Arial"/>
              <a:buNone/>
            </a:pPr>
            <a:r>
              <a:rPr lang="en" sz="1500"/>
              <a:t>Github: </a:t>
            </a:r>
            <a:r>
              <a:rPr lang="en" sz="1500" u="sng">
                <a:solidFill>
                  <a:schemeClr val="accent5"/>
                </a:solidFill>
                <a:hlinkClick r:id="rId3">
                  <a:extLst>
                    <a:ext uri="{A12FA001-AC4F-418D-AE19-62706E023703}">
                      <ahyp:hlinkClr val="tx"/>
                    </a:ext>
                  </a:extLst>
                </a:hlinkClick>
              </a:rPr>
              <a:t>https://github.com/Silviatulli</a:t>
            </a:r>
            <a:r>
              <a:rPr lang="en" sz="1500"/>
              <a:t>  </a:t>
            </a:r>
            <a:endParaRPr sz="1500"/>
          </a:p>
          <a:p>
            <a:pPr indent="0" lvl="0" marL="0" rtl="0" algn="l">
              <a:spcBef>
                <a:spcPts val="0"/>
              </a:spcBef>
              <a:spcAft>
                <a:spcPts val="0"/>
              </a:spcAft>
              <a:buClr>
                <a:schemeClr val="dk2"/>
              </a:buClr>
              <a:buSzPts val="1100"/>
              <a:buFont typeface="Arial"/>
              <a:buNone/>
            </a:pPr>
            <a:r>
              <a:rPr lang="en" sz="1500" u="sng">
                <a:solidFill>
                  <a:schemeClr val="accent5"/>
                </a:solidFill>
                <a:hlinkClick r:id="rId4">
                  <a:extLst>
                    <a:ext uri="{A12FA001-AC4F-418D-AE19-62706E023703}">
                      <ahyp:hlinkClr val="tx"/>
                    </a:ext>
                  </a:extLst>
                </a:hlinkClick>
              </a:rPr>
              <a:t>silvia.tulli.92@gmail.com</a:t>
            </a:r>
            <a:endParaRPr sz="1500"/>
          </a:p>
        </p:txBody>
      </p:sp>
      <p:sp>
        <p:nvSpPr>
          <p:cNvPr id="253" name="Google Shape;253;p35"/>
          <p:cNvSpPr txBox="1"/>
          <p:nvPr>
            <p:ph idx="1" type="body"/>
          </p:nvPr>
        </p:nvSpPr>
        <p:spPr>
          <a:xfrm>
            <a:off x="311700" y="2089575"/>
            <a:ext cx="4118400" cy="2348700"/>
          </a:xfrm>
          <a:prstGeom prst="rect">
            <a:avLst/>
          </a:prstGeom>
        </p:spPr>
        <p:txBody>
          <a:bodyPr anchorCtr="0" anchor="t" bIns="91425" lIns="91425" spcFirstLastPara="1" rIns="91425" wrap="square" tIns="91425">
            <a:noAutofit/>
          </a:bodyPr>
          <a:lstStyle/>
          <a:p>
            <a:pPr indent="-311150" lvl="0" marL="457200" rtl="0" algn="l">
              <a:lnSpc>
                <a:spcPct val="90000"/>
              </a:lnSpc>
              <a:spcBef>
                <a:spcPts val="100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Projet de machine learning</a:t>
            </a:r>
            <a:endParaRPr sz="1300">
              <a:solidFill>
                <a:schemeClr val="dk2"/>
              </a:solidFill>
              <a:latin typeface="Calibri"/>
              <a:ea typeface="Calibri"/>
              <a:cs typeface="Calibri"/>
              <a:sym typeface="Calibri"/>
            </a:endParaRPr>
          </a:p>
          <a:p>
            <a:pPr indent="-311150" lvl="0" marL="457200" rtl="0" algn="l">
              <a:lnSpc>
                <a:spcPct val="90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En utilisant la base de donnés du titanic, prédire quels seront les passagers qui réussiront à survivre à l’aide d’un modèle de machine learning</a:t>
            </a:r>
            <a:endParaRPr sz="1300">
              <a:solidFill>
                <a:schemeClr val="dk2"/>
              </a:solidFill>
              <a:latin typeface="Calibri"/>
              <a:ea typeface="Calibri"/>
              <a:cs typeface="Calibri"/>
              <a:sym typeface="Calibri"/>
            </a:endParaRPr>
          </a:p>
          <a:p>
            <a:pPr indent="-311150" lvl="0" marL="457200" rtl="0" algn="l">
              <a:lnSpc>
                <a:spcPct val="90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Le but du projet est d’expliquer, de donner des informations sur ce que le modèle a appris (sur quoi se base-t-il pour prendre ses décisions?)</a:t>
            </a:r>
            <a:endParaRPr sz="1300">
              <a:solidFill>
                <a:schemeClr val="dk2"/>
              </a:solidFill>
              <a:latin typeface="Calibri"/>
              <a:ea typeface="Calibri"/>
              <a:cs typeface="Calibri"/>
              <a:sym typeface="Calibri"/>
            </a:endParaRPr>
          </a:p>
          <a:p>
            <a:pPr indent="0" lvl="0" marL="0" rtl="0" algn="l">
              <a:spcBef>
                <a:spcPts val="0"/>
              </a:spcBef>
              <a:spcAft>
                <a:spcPts val="1600"/>
              </a:spcAft>
              <a:buNone/>
            </a:pPr>
            <a:r>
              <a:t/>
            </a:r>
            <a:endParaRPr sz="1300"/>
          </a:p>
        </p:txBody>
      </p:sp>
      <p:pic>
        <p:nvPicPr>
          <p:cNvPr id="254" name="Google Shape;254;p35" title="voice.mp3">
            <a:hlinkClick r:id="rId5"/>
          </p:cNvPr>
          <p:cNvPicPr preferRelativeResize="0"/>
          <p:nvPr/>
        </p:nvPicPr>
        <p:blipFill>
          <a:blip r:embed="rId6">
            <a:alphaModFix/>
          </a:blip>
          <a:stretch>
            <a:fillRect/>
          </a:stretch>
        </p:blipFill>
        <p:spPr>
          <a:xfrm>
            <a:off x="3411600" y="4069400"/>
            <a:ext cx="457200" cy="457200"/>
          </a:xfrm>
          <a:prstGeom prst="rect">
            <a:avLst/>
          </a:prstGeom>
          <a:noFill/>
          <a:ln>
            <a:noFill/>
          </a:ln>
        </p:spPr>
      </p:pic>
      <p:sp>
        <p:nvSpPr>
          <p:cNvPr id="255" name="Google Shape;255;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35"/>
          <p:cNvSpPr txBox="1"/>
          <p:nvPr/>
        </p:nvSpPr>
        <p:spPr>
          <a:xfrm>
            <a:off x="700875" y="4589575"/>
            <a:ext cx="393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Additional details: </a:t>
            </a:r>
            <a:r>
              <a:rPr lang="en" sz="1200" u="sng">
                <a:solidFill>
                  <a:schemeClr val="hlink"/>
                </a:solidFill>
                <a:latin typeface="Source Sans Pro"/>
                <a:ea typeface="Source Sans Pro"/>
                <a:cs typeface="Source Sans Pro"/>
                <a:sym typeface="Source Sans Pro"/>
                <a:hlinkClick r:id="rId7"/>
              </a:rPr>
              <a:t>https://github.com/Silviatulli/IN104</a:t>
            </a:r>
            <a:endParaRPr sz="1200">
              <a:latin typeface="Source Sans Pro"/>
              <a:ea typeface="Source Sans Pro"/>
              <a:cs typeface="Source Sans Pro"/>
              <a:sym typeface="Source Sans Pro"/>
            </a:endParaRPr>
          </a:p>
        </p:txBody>
      </p:sp>
      <p:pic>
        <p:nvPicPr>
          <p:cNvPr id="257" name="Google Shape;257;p35"/>
          <p:cNvPicPr preferRelativeResize="0"/>
          <p:nvPr/>
        </p:nvPicPr>
        <p:blipFill>
          <a:blip r:embed="rId8">
            <a:alphaModFix/>
          </a:blip>
          <a:stretch>
            <a:fillRect/>
          </a:stretch>
        </p:blipFill>
        <p:spPr>
          <a:xfrm>
            <a:off x="4634775" y="1930600"/>
            <a:ext cx="3997201" cy="25959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4: Titanic survivor prediction and explainable artificial intelligence techniques   </a:t>
            </a:r>
            <a:r>
              <a:rPr lang="en" sz="1500"/>
              <a:t>Silvia Tulli, INESC-ID, IST and Sorbonne. </a:t>
            </a:r>
            <a:endParaRPr sz="1500"/>
          </a:p>
          <a:p>
            <a:pPr indent="0" lvl="0" marL="0" rtl="0" algn="l">
              <a:spcBef>
                <a:spcPts val="0"/>
              </a:spcBef>
              <a:spcAft>
                <a:spcPts val="0"/>
              </a:spcAft>
              <a:buNone/>
            </a:pPr>
            <a:r>
              <a:rPr lang="en" sz="1500"/>
              <a:t>Github: </a:t>
            </a:r>
            <a:r>
              <a:rPr lang="en" sz="1500" u="sng">
                <a:solidFill>
                  <a:schemeClr val="accent5"/>
                </a:solidFill>
                <a:hlinkClick r:id="rId3">
                  <a:extLst>
                    <a:ext uri="{A12FA001-AC4F-418D-AE19-62706E023703}">
                      <ahyp:hlinkClr val="tx"/>
                    </a:ext>
                  </a:extLst>
                </a:hlinkClick>
              </a:rPr>
              <a:t>https://github.com/Silviatulli</a:t>
            </a:r>
            <a:r>
              <a:rPr lang="en" sz="1500"/>
              <a:t>  </a:t>
            </a:r>
            <a:endParaRPr sz="1500"/>
          </a:p>
          <a:p>
            <a:pPr indent="0" lvl="0" marL="0" rtl="0" algn="l">
              <a:spcBef>
                <a:spcPts val="0"/>
              </a:spcBef>
              <a:spcAft>
                <a:spcPts val="0"/>
              </a:spcAft>
              <a:buClr>
                <a:schemeClr val="dk2"/>
              </a:buClr>
              <a:buSzPts val="1100"/>
              <a:buFont typeface="Arial"/>
              <a:buNone/>
            </a:pPr>
            <a:r>
              <a:rPr lang="en" sz="1500" u="sng">
                <a:solidFill>
                  <a:schemeClr val="accent5"/>
                </a:solidFill>
                <a:hlinkClick r:id="rId4">
                  <a:extLst>
                    <a:ext uri="{A12FA001-AC4F-418D-AE19-62706E023703}">
                      <ahyp:hlinkClr val="tx"/>
                    </a:ext>
                  </a:extLst>
                </a:hlinkClick>
              </a:rPr>
              <a:t>silvia.tulli.92@gmail.com</a:t>
            </a:r>
            <a:endParaRPr sz="1800"/>
          </a:p>
        </p:txBody>
      </p:sp>
      <p:sp>
        <p:nvSpPr>
          <p:cNvPr id="263" name="Google Shape;263;p36"/>
          <p:cNvSpPr txBox="1"/>
          <p:nvPr>
            <p:ph idx="1" type="body"/>
          </p:nvPr>
        </p:nvSpPr>
        <p:spPr>
          <a:xfrm>
            <a:off x="311700" y="2099625"/>
            <a:ext cx="3984000" cy="2348700"/>
          </a:xfrm>
          <a:prstGeom prst="rect">
            <a:avLst/>
          </a:prstGeom>
        </p:spPr>
        <p:txBody>
          <a:bodyPr anchorCtr="0" anchor="t" bIns="91425" lIns="91425" spcFirstLastPara="1" rIns="91425" wrap="square" tIns="91425">
            <a:noAutofit/>
          </a:bodyPr>
          <a:lstStyle/>
          <a:p>
            <a:pPr indent="-311150" lvl="0" marL="457200" rtl="0" algn="l">
              <a:lnSpc>
                <a:spcPct val="90000"/>
              </a:lnSpc>
              <a:spcBef>
                <a:spcPts val="100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Le choix du modèle est laissé libre (Random Forest, SVM)</a:t>
            </a:r>
            <a:endParaRPr sz="1300">
              <a:solidFill>
                <a:schemeClr val="dk2"/>
              </a:solidFill>
              <a:latin typeface="Calibri"/>
              <a:ea typeface="Calibri"/>
              <a:cs typeface="Calibri"/>
              <a:sym typeface="Calibri"/>
            </a:endParaRPr>
          </a:p>
          <a:p>
            <a:pPr indent="-311150" lvl="0" marL="457200" rtl="0" algn="l">
              <a:lnSpc>
                <a:spcPct val="90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Des exemples d’implémentation avec la bibliothèque sklearn seront fournis</a:t>
            </a:r>
            <a:endParaRPr sz="1300">
              <a:solidFill>
                <a:schemeClr val="dk2"/>
              </a:solidFill>
              <a:latin typeface="Calibri"/>
              <a:ea typeface="Calibri"/>
              <a:cs typeface="Calibri"/>
              <a:sym typeface="Calibri"/>
            </a:endParaRPr>
          </a:p>
          <a:p>
            <a:pPr indent="-311150" lvl="0" marL="457200" rtl="0" algn="l">
              <a:lnSpc>
                <a:spcPct val="90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Pour l’explicabilité, deux méthodes devront être utilisées(des exemples de code seront fournis) : Partial Dependence Plot (PDP) et accumulated local effects (ALE)</a:t>
            </a:r>
            <a:endParaRPr sz="1300">
              <a:solidFill>
                <a:schemeClr val="dk2"/>
              </a:solidFill>
              <a:latin typeface="Calibri"/>
              <a:ea typeface="Calibri"/>
              <a:cs typeface="Calibri"/>
              <a:sym typeface="Calibri"/>
            </a:endParaRPr>
          </a:p>
          <a:p>
            <a:pPr indent="-311150" lvl="0" marL="457200" rtl="0" algn="l">
              <a:lnSpc>
                <a:spcPct val="90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Explorer ce que peut apporter PDP et ALE en terme d’explicabilité</a:t>
            </a:r>
            <a:endParaRPr sz="1300">
              <a:solidFill>
                <a:schemeClr val="dk2"/>
              </a:solidFill>
              <a:latin typeface="Calibri"/>
              <a:ea typeface="Calibri"/>
              <a:cs typeface="Calibri"/>
              <a:sym typeface="Calibri"/>
            </a:endParaRPr>
          </a:p>
          <a:p>
            <a:pPr indent="0" lvl="0" marL="0" rtl="0" algn="l">
              <a:spcBef>
                <a:spcPts val="0"/>
              </a:spcBef>
              <a:spcAft>
                <a:spcPts val="1600"/>
              </a:spcAft>
              <a:buNone/>
            </a:pPr>
            <a:r>
              <a:t/>
            </a:r>
            <a:endParaRPr sz="1300">
              <a:solidFill>
                <a:schemeClr val="dk2"/>
              </a:solidFill>
              <a:latin typeface="Arial"/>
              <a:ea typeface="Arial"/>
              <a:cs typeface="Arial"/>
              <a:sym typeface="Arial"/>
            </a:endParaRPr>
          </a:p>
        </p:txBody>
      </p:sp>
      <p:sp>
        <p:nvSpPr>
          <p:cNvPr id="264" name="Google Shape;264;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6">
            <a:hlinkClick r:id="rId5"/>
          </p:cNvPr>
          <p:cNvPicPr preferRelativeResize="0"/>
          <p:nvPr/>
        </p:nvPicPr>
        <p:blipFill>
          <a:blip r:embed="rId6">
            <a:alphaModFix/>
          </a:blip>
          <a:stretch>
            <a:fillRect/>
          </a:stretch>
        </p:blipFill>
        <p:spPr>
          <a:xfrm>
            <a:off x="4430100" y="2022325"/>
            <a:ext cx="4409100" cy="24832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311700" y="445025"/>
            <a:ext cx="85206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Arial"/>
                <a:ea typeface="Arial"/>
                <a:cs typeface="Arial"/>
                <a:sym typeface="Arial"/>
              </a:rPr>
              <a:t>Project 5: Trading Bot in the European Weather and Energy Markets</a:t>
            </a:r>
            <a:endParaRPr sz="32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Eliot Tabet</a:t>
            </a:r>
            <a:endParaRPr sz="1800">
              <a:latin typeface="Arial"/>
              <a:ea typeface="Arial"/>
              <a:cs typeface="Arial"/>
              <a:sym typeface="Arial"/>
            </a:endParaRPr>
          </a:p>
        </p:txBody>
      </p:sp>
      <p:sp>
        <p:nvSpPr>
          <p:cNvPr id="271" name="Google Shape;271;p37"/>
          <p:cNvSpPr txBox="1"/>
          <p:nvPr>
            <p:ph idx="1" type="body"/>
          </p:nvPr>
        </p:nvSpPr>
        <p:spPr>
          <a:xfrm>
            <a:off x="363550" y="1722675"/>
            <a:ext cx="5052600" cy="299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Compréhension du marché de l’énergie (gaz/électricité) et l’impact du climat dans ce marché</a:t>
            </a:r>
            <a:endParaRPr>
              <a:solidFill>
                <a:schemeClr val="dk2"/>
              </a:solidFill>
              <a:latin typeface="Arial"/>
              <a:ea typeface="Arial"/>
              <a:cs typeface="Arial"/>
              <a:sym typeface="Arial"/>
            </a:endParaRPr>
          </a:p>
          <a:p>
            <a:pPr indent="-342900" lvl="0" marL="457200" rtl="0" algn="l">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Prévision de la consommation</a:t>
            </a:r>
            <a:endParaRPr>
              <a:solidFill>
                <a:schemeClr val="dk2"/>
              </a:solidFill>
              <a:latin typeface="Arial"/>
              <a:ea typeface="Arial"/>
              <a:cs typeface="Arial"/>
              <a:sym typeface="Arial"/>
            </a:endParaRPr>
          </a:p>
          <a:p>
            <a:pPr indent="-342900" lvl="0" marL="457200" rtl="0" algn="l">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Prise de décision sur la position à prendre (Buy/Sell) en se basant sur les algorithmes de machine learning</a:t>
            </a:r>
            <a:endParaRPr>
              <a:solidFill>
                <a:schemeClr val="dk2"/>
              </a:solidFill>
              <a:latin typeface="Arial"/>
              <a:ea typeface="Arial"/>
              <a:cs typeface="Arial"/>
              <a:sym typeface="Arial"/>
            </a:endParaRPr>
          </a:p>
          <a:p>
            <a:pPr indent="0" lvl="0" marL="0" rtl="0" algn="l">
              <a:spcBef>
                <a:spcPts val="0"/>
              </a:spcBef>
              <a:spcAft>
                <a:spcPts val="1600"/>
              </a:spcAft>
              <a:buNone/>
            </a:pPr>
            <a:r>
              <a:t/>
            </a:r>
            <a:endParaRPr/>
          </a:p>
        </p:txBody>
      </p:sp>
      <p:pic>
        <p:nvPicPr>
          <p:cNvPr id="272" name="Google Shape;272;p37"/>
          <p:cNvPicPr preferRelativeResize="0"/>
          <p:nvPr/>
        </p:nvPicPr>
        <p:blipFill>
          <a:blip r:embed="rId3">
            <a:alphaModFix/>
          </a:blip>
          <a:stretch>
            <a:fillRect/>
          </a:stretch>
        </p:blipFill>
        <p:spPr>
          <a:xfrm>
            <a:off x="5502925" y="1916962"/>
            <a:ext cx="3641075" cy="2330075"/>
          </a:xfrm>
          <a:prstGeom prst="rect">
            <a:avLst/>
          </a:prstGeom>
          <a:noFill/>
          <a:ln>
            <a:noFill/>
          </a:ln>
        </p:spPr>
      </p:pic>
      <p:sp>
        <p:nvSpPr>
          <p:cNvPr id="273" name="Google Shape;273;p37"/>
          <p:cNvSpPr txBox="1"/>
          <p:nvPr/>
        </p:nvSpPr>
        <p:spPr>
          <a:xfrm>
            <a:off x="5707500" y="4633200"/>
            <a:ext cx="34365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eliot.tabet@polytechnique.edu</a:t>
            </a:r>
            <a:endParaRPr>
              <a:latin typeface="Source Sans Pro"/>
              <a:ea typeface="Source Sans Pro"/>
              <a:cs typeface="Source Sans Pro"/>
              <a:sym typeface="Source Sans Pro"/>
            </a:endParaRPr>
          </a:p>
        </p:txBody>
      </p:sp>
      <p:pic>
        <p:nvPicPr>
          <p:cNvPr id="274" name="Google Shape;274;p37" title="Sprache 018 (online-audio-converter.com).mp3">
            <a:hlinkClick r:id="rId4"/>
          </p:cNvPr>
          <p:cNvPicPr preferRelativeResize="0"/>
          <p:nvPr/>
        </p:nvPicPr>
        <p:blipFill>
          <a:blip r:embed="rId5">
            <a:alphaModFix/>
          </a:blip>
          <a:stretch>
            <a:fillRect/>
          </a:stretch>
        </p:blipFill>
        <p:spPr>
          <a:xfrm>
            <a:off x="0" y="4090262"/>
            <a:ext cx="457200" cy="457200"/>
          </a:xfrm>
          <a:prstGeom prst="rect">
            <a:avLst/>
          </a:prstGeom>
          <a:noFill/>
          <a:ln>
            <a:noFill/>
          </a:ln>
        </p:spPr>
      </p:pic>
      <p:pic>
        <p:nvPicPr>
          <p:cNvPr id="275" name="Google Shape;275;p37" title="slide1_2.mp3">
            <a:hlinkClick r:id="rId6"/>
          </p:cNvPr>
          <p:cNvPicPr preferRelativeResize="0"/>
          <p:nvPr/>
        </p:nvPicPr>
        <p:blipFill>
          <a:blip r:embed="rId5">
            <a:alphaModFix/>
          </a:blip>
          <a:stretch>
            <a:fillRect/>
          </a:stretch>
        </p:blipFill>
        <p:spPr>
          <a:xfrm>
            <a:off x="0" y="4659742"/>
            <a:ext cx="457200" cy="457200"/>
          </a:xfrm>
          <a:prstGeom prst="rect">
            <a:avLst/>
          </a:prstGeom>
          <a:noFill/>
          <a:ln>
            <a:noFill/>
          </a:ln>
        </p:spPr>
      </p:pic>
      <p:sp>
        <p:nvSpPr>
          <p:cNvPr id="276" name="Google Shape;276;p37"/>
          <p:cNvSpPr txBox="1"/>
          <p:nvPr/>
        </p:nvSpPr>
        <p:spPr>
          <a:xfrm>
            <a:off x="577475" y="4633200"/>
            <a:ext cx="55062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7"/>
              </a:rPr>
              <a:t>https://drive.google.com/drive/folders/1o9m_fSyRIx9L26HXHe1cnxhT_F9vnxzB?usp=sharing</a:t>
            </a:r>
            <a:endParaRPr/>
          </a:p>
        </p:txBody>
      </p:sp>
      <p:sp>
        <p:nvSpPr>
          <p:cNvPr id="277" name="Google Shape;277;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311700" y="2715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200">
                <a:latin typeface="Arial"/>
                <a:ea typeface="Arial"/>
                <a:cs typeface="Arial"/>
                <a:sym typeface="Arial"/>
              </a:rPr>
              <a:t>Project 5: Trading Bot in the European Weather and Energy Markets</a:t>
            </a:r>
            <a:endParaRPr sz="32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800">
                <a:latin typeface="Arial"/>
                <a:ea typeface="Arial"/>
                <a:cs typeface="Arial"/>
                <a:sym typeface="Arial"/>
              </a:rPr>
              <a:t>Eliot Tabet</a:t>
            </a:r>
            <a:endParaRPr sz="3200">
              <a:latin typeface="Arial"/>
              <a:ea typeface="Arial"/>
              <a:cs typeface="Arial"/>
              <a:sym typeface="Arial"/>
            </a:endParaRPr>
          </a:p>
        </p:txBody>
      </p:sp>
      <p:sp>
        <p:nvSpPr>
          <p:cNvPr id="283" name="Google Shape;283;p38"/>
          <p:cNvSpPr txBox="1"/>
          <p:nvPr>
            <p:ph idx="1" type="body"/>
          </p:nvPr>
        </p:nvSpPr>
        <p:spPr>
          <a:xfrm>
            <a:off x="311700" y="1313750"/>
            <a:ext cx="8520600" cy="3143700"/>
          </a:xfrm>
          <a:prstGeom prst="rect">
            <a:avLst/>
          </a:prstGeom>
        </p:spPr>
        <p:txBody>
          <a:bodyPr anchorCtr="0" anchor="t" bIns="91425" lIns="91425" spcFirstLastPara="1" rIns="91425" wrap="square" tIns="91425">
            <a:noAutofit/>
          </a:bodyPr>
          <a:lstStyle/>
          <a:p>
            <a:pPr indent="-368300" lvl="0" marL="457200" rtl="0" algn="l">
              <a:lnSpc>
                <a:spcPct val="90000"/>
              </a:lnSpc>
              <a:spcBef>
                <a:spcPts val="1000"/>
              </a:spcBef>
              <a:spcAft>
                <a:spcPts val="0"/>
              </a:spcAft>
              <a:buClr>
                <a:schemeClr val="dk2"/>
              </a:buClr>
              <a:buSzPts val="2200"/>
              <a:buFont typeface="Arial"/>
              <a:buChar char="●"/>
            </a:pPr>
            <a:r>
              <a:rPr lang="en" sz="2200">
                <a:solidFill>
                  <a:schemeClr val="dk2"/>
                </a:solidFill>
                <a:latin typeface="Arial"/>
                <a:ea typeface="Arial"/>
                <a:cs typeface="Arial"/>
                <a:sym typeface="Arial"/>
              </a:rPr>
              <a:t>Python: Pandas, Numpy, SciPy, SkLearn, Matplotlib, dfply</a:t>
            </a:r>
            <a:endParaRPr sz="2200">
              <a:solidFill>
                <a:schemeClr val="dk2"/>
              </a:solidFill>
              <a:latin typeface="Arial"/>
              <a:ea typeface="Arial"/>
              <a:cs typeface="Arial"/>
              <a:sym typeface="Arial"/>
            </a:endParaRPr>
          </a:p>
          <a:p>
            <a:pPr indent="-368300" lvl="0" marL="457200" rtl="0" algn="l">
              <a:lnSpc>
                <a:spcPct val="90000"/>
              </a:lnSpc>
              <a:spcBef>
                <a:spcPts val="0"/>
              </a:spcBef>
              <a:spcAft>
                <a:spcPts val="0"/>
              </a:spcAft>
              <a:buClr>
                <a:schemeClr val="dk2"/>
              </a:buClr>
              <a:buSzPts val="2200"/>
              <a:buFont typeface="Arial"/>
              <a:buChar char="●"/>
            </a:pPr>
            <a:r>
              <a:rPr lang="en" sz="2200">
                <a:solidFill>
                  <a:schemeClr val="dk2"/>
                </a:solidFill>
                <a:latin typeface="Arial"/>
                <a:ea typeface="Arial"/>
                <a:cs typeface="Arial"/>
                <a:sym typeface="Arial"/>
              </a:rPr>
              <a:t>Supervised Learning Algorithms (Classification and Regression): Random Forest, Logistic Regression, Non-linear regression, Multidimensional Linear Regression</a:t>
            </a:r>
            <a:endParaRPr sz="2200">
              <a:solidFill>
                <a:schemeClr val="dk2"/>
              </a:solidFill>
              <a:latin typeface="Arial"/>
              <a:ea typeface="Arial"/>
              <a:cs typeface="Arial"/>
              <a:sym typeface="Arial"/>
            </a:endParaRPr>
          </a:p>
          <a:p>
            <a:pPr indent="0" lvl="0" marL="0" rtl="0" algn="l">
              <a:spcBef>
                <a:spcPts val="0"/>
              </a:spcBef>
              <a:spcAft>
                <a:spcPts val="1600"/>
              </a:spcAft>
              <a:buNone/>
            </a:pPr>
            <a:r>
              <a:t/>
            </a:r>
            <a:endParaRPr/>
          </a:p>
        </p:txBody>
      </p:sp>
      <p:pic>
        <p:nvPicPr>
          <p:cNvPr id="284" name="Google Shape;284;p38"/>
          <p:cNvPicPr preferRelativeResize="0"/>
          <p:nvPr/>
        </p:nvPicPr>
        <p:blipFill>
          <a:blip r:embed="rId3">
            <a:alphaModFix/>
          </a:blip>
          <a:stretch>
            <a:fillRect/>
          </a:stretch>
        </p:blipFill>
        <p:spPr>
          <a:xfrm>
            <a:off x="6033095" y="3063670"/>
            <a:ext cx="3110899" cy="2079825"/>
          </a:xfrm>
          <a:prstGeom prst="rect">
            <a:avLst/>
          </a:prstGeom>
          <a:noFill/>
          <a:ln>
            <a:noFill/>
          </a:ln>
        </p:spPr>
      </p:pic>
      <p:sp>
        <p:nvSpPr>
          <p:cNvPr id="285" name="Google Shape;285;p38"/>
          <p:cNvSpPr txBox="1"/>
          <p:nvPr/>
        </p:nvSpPr>
        <p:spPr>
          <a:xfrm>
            <a:off x="2853750" y="4633200"/>
            <a:ext cx="34365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eliot.tabet@polytechnique.edu</a:t>
            </a:r>
            <a:endParaRPr>
              <a:latin typeface="Source Sans Pro"/>
              <a:ea typeface="Source Sans Pro"/>
              <a:cs typeface="Source Sans Pro"/>
              <a:sym typeface="Source Sans Pro"/>
            </a:endParaRPr>
          </a:p>
        </p:txBody>
      </p:sp>
      <p:pic>
        <p:nvPicPr>
          <p:cNvPr id="286" name="Google Shape;286;p38" title="slide2.mp3">
            <a:hlinkClick r:id="rId4"/>
          </p:cNvPr>
          <p:cNvPicPr preferRelativeResize="0"/>
          <p:nvPr/>
        </p:nvPicPr>
        <p:blipFill>
          <a:blip r:embed="rId5">
            <a:alphaModFix/>
          </a:blip>
          <a:stretch>
            <a:fillRect/>
          </a:stretch>
        </p:blipFill>
        <p:spPr>
          <a:xfrm>
            <a:off x="4343400" y="3063675"/>
            <a:ext cx="457200" cy="457200"/>
          </a:xfrm>
          <a:prstGeom prst="rect">
            <a:avLst/>
          </a:prstGeom>
          <a:noFill/>
          <a:ln>
            <a:noFill/>
          </a:ln>
        </p:spPr>
      </p:pic>
      <p:pic>
        <p:nvPicPr>
          <p:cNvPr id="287" name="Google Shape;287;p38" title="slide2_2.mp3">
            <a:hlinkClick r:id="rId6"/>
          </p:cNvPr>
          <p:cNvPicPr preferRelativeResize="0"/>
          <p:nvPr/>
        </p:nvPicPr>
        <p:blipFill>
          <a:blip r:embed="rId5">
            <a:alphaModFix/>
          </a:blip>
          <a:stretch>
            <a:fillRect/>
          </a:stretch>
        </p:blipFill>
        <p:spPr>
          <a:xfrm>
            <a:off x="4343400" y="4176000"/>
            <a:ext cx="457200" cy="457200"/>
          </a:xfrm>
          <a:prstGeom prst="rect">
            <a:avLst/>
          </a:prstGeom>
          <a:noFill/>
          <a:ln>
            <a:noFill/>
          </a:ln>
        </p:spPr>
      </p:pic>
      <p:sp>
        <p:nvSpPr>
          <p:cNvPr id="288" name="Google Shape;288;p38"/>
          <p:cNvSpPr txBox="1"/>
          <p:nvPr/>
        </p:nvSpPr>
        <p:spPr>
          <a:xfrm>
            <a:off x="0" y="4351150"/>
            <a:ext cx="3357300" cy="19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7">
                  <a:extLst>
                    <a:ext uri="{A12FA001-AC4F-418D-AE19-62706E023703}">
                      <ahyp:hlinkClr val="tx"/>
                    </a:ext>
                  </a:extLst>
                </a:hlinkClick>
              </a:rPr>
              <a:t>https://drive.google.com/drive/folders/1o9m_fSyRIx9L26HXHe1cnxhT_F9vnxzB?usp=sharing</a:t>
            </a:r>
            <a:endParaRPr/>
          </a:p>
        </p:txBody>
      </p:sp>
      <p:sp>
        <p:nvSpPr>
          <p:cNvPr id="289" name="Google Shape;289;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0" y="260900"/>
            <a:ext cx="9144000" cy="97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Project 6: </a:t>
            </a:r>
            <a:r>
              <a:rPr lang="en"/>
              <a:t>Build a navigation app for your phone* </a:t>
            </a:r>
            <a:r>
              <a:rPr lang="en" sz="1800"/>
              <a:t>Stephen Creff </a:t>
            </a:r>
            <a:endParaRPr sz="1800"/>
          </a:p>
          <a:p>
            <a:pPr indent="0" lvl="0" marL="0" rtl="0" algn="l">
              <a:spcBef>
                <a:spcPts val="0"/>
              </a:spcBef>
              <a:spcAft>
                <a:spcPts val="0"/>
              </a:spcAft>
              <a:buNone/>
            </a:pPr>
            <a:r>
              <a:t/>
            </a:r>
            <a:endParaRPr/>
          </a:p>
        </p:txBody>
      </p:sp>
      <p:sp>
        <p:nvSpPr>
          <p:cNvPr id="295" name="Google Shape;295;p39"/>
          <p:cNvSpPr txBox="1"/>
          <p:nvPr>
            <p:ph idx="1" type="body"/>
          </p:nvPr>
        </p:nvSpPr>
        <p:spPr>
          <a:xfrm>
            <a:off x="308250" y="1026950"/>
            <a:ext cx="8527500" cy="3345900"/>
          </a:xfrm>
          <a:prstGeom prst="rect">
            <a:avLst/>
          </a:prstGeom>
        </p:spPr>
        <p:txBody>
          <a:bodyPr anchorCtr="0" anchor="t" bIns="91425" lIns="91425" spcFirstLastPara="1" rIns="91425" wrap="square" tIns="91425">
            <a:noAutofit/>
          </a:bodyPr>
          <a:lstStyle/>
          <a:p>
            <a:pPr indent="-342900" lvl="0" marL="457200" marR="0" rtl="0" algn="l">
              <a:lnSpc>
                <a:spcPct val="90000"/>
              </a:lnSpc>
              <a:spcBef>
                <a:spcPts val="1000"/>
              </a:spcBef>
              <a:spcAft>
                <a:spcPts val="0"/>
              </a:spcAft>
              <a:buClr>
                <a:schemeClr val="dk2"/>
              </a:buClr>
              <a:buSzPts val="1800"/>
              <a:buFont typeface="Arial"/>
              <a:buChar char="●"/>
            </a:pPr>
            <a:r>
              <a:rPr lang="en">
                <a:solidFill>
                  <a:schemeClr val="dk2"/>
                </a:solidFill>
                <a:latin typeface="Arial"/>
                <a:ea typeface="Arial"/>
                <a:cs typeface="Arial"/>
                <a:sym typeface="Arial"/>
              </a:rPr>
              <a:t>Use native or cross-platform app development framework </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to build an iOS or Android app,</a:t>
            </a:r>
            <a:endParaRPr>
              <a:solidFill>
                <a:schemeClr val="dk2"/>
              </a:solidFill>
              <a:latin typeface="Arial"/>
              <a:ea typeface="Arial"/>
              <a:cs typeface="Arial"/>
              <a:sym typeface="Arial"/>
            </a:endParaRPr>
          </a:p>
          <a:p>
            <a:pPr indent="-342900" lvl="0" marL="457200" marR="0" rtl="0" algn="l">
              <a:lnSpc>
                <a:spcPct val="9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Choose your language (Python, Java, …) and find your </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development framework (tech stack),</a:t>
            </a:r>
            <a:endParaRPr>
              <a:solidFill>
                <a:schemeClr val="dk2"/>
              </a:solidFill>
              <a:latin typeface="Arial"/>
              <a:ea typeface="Arial"/>
              <a:cs typeface="Arial"/>
              <a:sym typeface="Arial"/>
            </a:endParaRPr>
          </a:p>
          <a:p>
            <a:pPr indent="-342900" lvl="0" marL="457200" marR="0" rtl="0" algn="l">
              <a:lnSpc>
                <a:spcPct val="9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Discover and understand the framework and the APIs </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(widgets, …)</a:t>
            </a:r>
            <a:br>
              <a:rPr lang="en">
                <a:solidFill>
                  <a:schemeClr val="dk2"/>
                </a:solidFill>
                <a:latin typeface="Arial"/>
                <a:ea typeface="Arial"/>
                <a:cs typeface="Arial"/>
                <a:sym typeface="Arial"/>
              </a:rPr>
            </a:br>
            <a:endParaRPr sz="2600">
              <a:solidFill>
                <a:schemeClr val="dk2"/>
              </a:solidFill>
              <a:latin typeface="Arial"/>
              <a:ea typeface="Arial"/>
              <a:cs typeface="Arial"/>
              <a:sym typeface="Arial"/>
            </a:endParaRPr>
          </a:p>
          <a:p>
            <a:pPr indent="-342900" lvl="0" marL="457200" marR="0" rtl="0" algn="l">
              <a:lnSpc>
                <a:spcPct val="9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Make your System Analysis and Requirements,make it incremental!</a:t>
            </a:r>
            <a:endParaRPr>
              <a:solidFill>
                <a:schemeClr val="dk2"/>
              </a:solidFill>
              <a:latin typeface="Arial"/>
              <a:ea typeface="Arial"/>
              <a:cs typeface="Arial"/>
              <a:sym typeface="Arial"/>
            </a:endParaRPr>
          </a:p>
          <a:p>
            <a:pPr indent="-317500" lvl="1" marL="1371600" marR="0" rtl="0" algn="l">
              <a:lnSpc>
                <a:spcPct val="90000"/>
              </a:lnSpc>
              <a:spcBef>
                <a:spcPts val="0"/>
              </a:spcBef>
              <a:spcAft>
                <a:spcPts val="0"/>
              </a:spcAft>
              <a:buClr>
                <a:schemeClr val="dk2"/>
              </a:buClr>
              <a:buSzPts val="1400"/>
              <a:buFont typeface="Arial"/>
              <a:buChar char="○"/>
            </a:pPr>
            <a:r>
              <a:rPr lang="en">
                <a:solidFill>
                  <a:schemeClr val="dk2"/>
                </a:solidFill>
                <a:latin typeface="Arial"/>
                <a:ea typeface="Arial"/>
                <a:cs typeface="Arial"/>
                <a:sym typeface="Arial"/>
              </a:rPr>
              <a:t>Add features and sensors solicitation step by step, from trivial to rich location-based</a:t>
            </a:r>
            <a:endParaRPr>
              <a:solidFill>
                <a:schemeClr val="dk2"/>
              </a:solidFill>
              <a:latin typeface="Arial"/>
              <a:ea typeface="Arial"/>
              <a:cs typeface="Arial"/>
              <a:sym typeface="Arial"/>
            </a:endParaRPr>
          </a:p>
          <a:p>
            <a:pPr indent="-317500" lvl="1" marL="1371600" marR="0" rtl="0" algn="l">
              <a:lnSpc>
                <a:spcPct val="90000"/>
              </a:lnSpc>
              <a:spcBef>
                <a:spcPts val="0"/>
              </a:spcBef>
              <a:spcAft>
                <a:spcPts val="0"/>
              </a:spcAft>
              <a:buClr>
                <a:schemeClr val="dk2"/>
              </a:buClr>
              <a:buSzPts val="1400"/>
              <a:buFont typeface="Arial"/>
              <a:buChar char="○"/>
            </a:pPr>
            <a:r>
              <a:rPr lang="en">
                <a:solidFill>
                  <a:schemeClr val="dk2"/>
                </a:solidFill>
                <a:latin typeface="Arial"/>
                <a:ea typeface="Arial"/>
                <a:cs typeface="Arial"/>
                <a:sym typeface="Arial"/>
              </a:rPr>
              <a:t>Define map (simplified, real, feature-rich), set geo-markers, calculate and draw route, …</a:t>
            </a:r>
            <a:endParaRPr>
              <a:solidFill>
                <a:schemeClr val="dk2"/>
              </a:solidFill>
              <a:latin typeface="Arial"/>
              <a:ea typeface="Arial"/>
              <a:cs typeface="Arial"/>
              <a:sym typeface="Arial"/>
            </a:endParaRPr>
          </a:p>
          <a:p>
            <a:pPr indent="-342900" lvl="0" marL="457200" marR="0" rtl="0" algn="l">
              <a:lnSpc>
                <a:spcPct val="9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Define a storyboard and mock-up the Interface design</a:t>
            </a:r>
            <a:endParaRPr>
              <a:solidFill>
                <a:schemeClr val="dk2"/>
              </a:solidFill>
              <a:latin typeface="Arial"/>
              <a:ea typeface="Arial"/>
              <a:cs typeface="Arial"/>
              <a:sym typeface="Arial"/>
            </a:endParaRPr>
          </a:p>
          <a:p>
            <a:pPr indent="-342900" lvl="0" marL="457200" marR="0" rtl="0" algn="l">
              <a:lnSpc>
                <a:spcPct val="9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Define and build functions using smartphone sensors</a:t>
            </a:r>
            <a:endParaRPr>
              <a:solidFill>
                <a:schemeClr val="dk2"/>
              </a:solidFill>
              <a:latin typeface="Arial"/>
              <a:ea typeface="Arial"/>
              <a:cs typeface="Arial"/>
              <a:sym typeface="Arial"/>
            </a:endParaRPr>
          </a:p>
          <a:p>
            <a:pPr indent="-317500" lvl="1" marL="1371600" marR="0" rtl="0" algn="l">
              <a:lnSpc>
                <a:spcPct val="90000"/>
              </a:lnSpc>
              <a:spcBef>
                <a:spcPts val="0"/>
              </a:spcBef>
              <a:spcAft>
                <a:spcPts val="0"/>
              </a:spcAft>
              <a:buClr>
                <a:schemeClr val="dk2"/>
              </a:buClr>
              <a:buSzPts val="1400"/>
              <a:buFont typeface="Arial"/>
              <a:buChar char="○"/>
            </a:pPr>
            <a:r>
              <a:rPr lang="en">
                <a:solidFill>
                  <a:schemeClr val="dk2"/>
                </a:solidFill>
                <a:latin typeface="Arial"/>
                <a:ea typeface="Arial"/>
                <a:cs typeface="Arial"/>
                <a:sym typeface="Arial"/>
              </a:rPr>
              <a:t>Touch screen, Geolocation service, …</a:t>
            </a:r>
            <a:endParaRPr>
              <a:solidFill>
                <a:schemeClr val="dk2"/>
              </a:solidFill>
              <a:latin typeface="Arial"/>
              <a:ea typeface="Arial"/>
              <a:cs typeface="Arial"/>
              <a:sym typeface="Arial"/>
            </a:endParaRPr>
          </a:p>
          <a:p>
            <a:pPr indent="-342900" lvl="0" marL="457200" marR="0" rtl="0" algn="l">
              <a:lnSpc>
                <a:spcPct val="9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Package &amp; deploy your app on the targeted OS</a:t>
            </a:r>
            <a:endParaRPr>
              <a:solidFill>
                <a:schemeClr val="dk2"/>
              </a:solidFill>
              <a:latin typeface="Arial"/>
              <a:ea typeface="Arial"/>
              <a:cs typeface="Arial"/>
              <a:sym typeface="Arial"/>
            </a:endParaRPr>
          </a:p>
        </p:txBody>
      </p:sp>
      <p:pic>
        <p:nvPicPr>
          <p:cNvPr id="296" name="Google Shape;296;p39"/>
          <p:cNvPicPr preferRelativeResize="0"/>
          <p:nvPr/>
        </p:nvPicPr>
        <p:blipFill>
          <a:blip r:embed="rId3">
            <a:alphaModFix/>
          </a:blip>
          <a:stretch>
            <a:fillRect/>
          </a:stretch>
        </p:blipFill>
        <p:spPr>
          <a:xfrm>
            <a:off x="6912150" y="1238600"/>
            <a:ext cx="2179500" cy="1880027"/>
          </a:xfrm>
          <a:prstGeom prst="rect">
            <a:avLst/>
          </a:prstGeom>
          <a:noFill/>
          <a:ln>
            <a:noFill/>
          </a:ln>
        </p:spPr>
      </p:pic>
      <p:pic>
        <p:nvPicPr>
          <p:cNvPr id="297" name="Google Shape;297;p39"/>
          <p:cNvPicPr preferRelativeResize="0"/>
          <p:nvPr/>
        </p:nvPicPr>
        <p:blipFill>
          <a:blip r:embed="rId4">
            <a:alphaModFix/>
          </a:blip>
          <a:stretch>
            <a:fillRect/>
          </a:stretch>
        </p:blipFill>
        <p:spPr>
          <a:xfrm>
            <a:off x="2730975" y="2583125"/>
            <a:ext cx="1241150" cy="681700"/>
          </a:xfrm>
          <a:prstGeom prst="rect">
            <a:avLst/>
          </a:prstGeom>
          <a:noFill/>
          <a:ln>
            <a:noFill/>
          </a:ln>
        </p:spPr>
      </p:pic>
      <p:pic>
        <p:nvPicPr>
          <p:cNvPr id="298" name="Google Shape;298;p39"/>
          <p:cNvPicPr preferRelativeResize="0"/>
          <p:nvPr/>
        </p:nvPicPr>
        <p:blipFill>
          <a:blip r:embed="rId5">
            <a:alphaModFix/>
          </a:blip>
          <a:stretch>
            <a:fillRect/>
          </a:stretch>
        </p:blipFill>
        <p:spPr>
          <a:xfrm>
            <a:off x="7289575" y="861175"/>
            <a:ext cx="1802077" cy="261025"/>
          </a:xfrm>
          <a:prstGeom prst="rect">
            <a:avLst/>
          </a:prstGeom>
          <a:noFill/>
          <a:ln>
            <a:noFill/>
          </a:ln>
        </p:spPr>
      </p:pic>
      <p:sp>
        <p:nvSpPr>
          <p:cNvPr id="299" name="Google Shape;299;p39"/>
          <p:cNvSpPr txBox="1"/>
          <p:nvPr/>
        </p:nvSpPr>
        <p:spPr>
          <a:xfrm>
            <a:off x="6863375" y="4620950"/>
            <a:ext cx="21795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Source Sans Pro"/>
                <a:ea typeface="Source Sans Pro"/>
                <a:cs typeface="Source Sans Pro"/>
                <a:sym typeface="Source Sans Pro"/>
              </a:rPr>
              <a:t>stephen.creff</a:t>
            </a:r>
            <a:r>
              <a:rPr lang="en" u="sng">
                <a:solidFill>
                  <a:schemeClr val="hlink"/>
                </a:solidFill>
                <a:latin typeface="Source Sans Pro"/>
                <a:ea typeface="Source Sans Pro"/>
                <a:cs typeface="Source Sans Pro"/>
                <a:sym typeface="Source Sans Pro"/>
              </a:rPr>
              <a:t>@gmail.com</a:t>
            </a:r>
            <a:r>
              <a:rPr lang="en">
                <a:solidFill>
                  <a:srgbClr val="CCCCCC"/>
                </a:solidFill>
                <a:latin typeface="Source Sans Pro"/>
                <a:ea typeface="Source Sans Pro"/>
                <a:cs typeface="Source Sans Pro"/>
                <a:sym typeface="Source Sans Pro"/>
              </a:rPr>
              <a:t> </a:t>
            </a:r>
            <a:endParaRPr>
              <a:solidFill>
                <a:srgbClr val="CCCCCC"/>
              </a:solidFill>
              <a:latin typeface="Source Sans Pro"/>
              <a:ea typeface="Source Sans Pro"/>
              <a:cs typeface="Source Sans Pro"/>
              <a:sym typeface="Source Sans Pro"/>
            </a:endParaRPr>
          </a:p>
        </p:txBody>
      </p:sp>
      <p:sp>
        <p:nvSpPr>
          <p:cNvPr id="300" name="Google Shape;300;p39"/>
          <p:cNvSpPr txBox="1"/>
          <p:nvPr/>
        </p:nvSpPr>
        <p:spPr>
          <a:xfrm>
            <a:off x="6011100" y="4814150"/>
            <a:ext cx="3132900" cy="1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Source Sans Pro"/>
                <a:ea typeface="Source Sans Pro"/>
                <a:cs typeface="Source Sans Pro"/>
                <a:sym typeface="Source Sans Pro"/>
                <a:hlinkClick r:id="rId6"/>
              </a:rPr>
              <a:t>https://github.com/ctfun/IN104_2020</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301" name="Google Shape;301;p39" title="IN104-Projet6.mp4">
            <a:hlinkClick r:id="rId7"/>
          </p:cNvPr>
          <p:cNvPicPr preferRelativeResize="0"/>
          <p:nvPr/>
        </p:nvPicPr>
        <p:blipFill>
          <a:blip r:embed="rId8">
            <a:alphaModFix/>
          </a:blip>
          <a:stretch>
            <a:fillRect/>
          </a:stretch>
        </p:blipFill>
        <p:spPr>
          <a:xfrm>
            <a:off x="7140475" y="3965075"/>
            <a:ext cx="1021124" cy="765850"/>
          </a:xfrm>
          <a:prstGeom prst="rect">
            <a:avLst/>
          </a:prstGeom>
          <a:noFill/>
          <a:ln>
            <a:noFill/>
          </a:ln>
        </p:spPr>
      </p:pic>
      <p:sp>
        <p:nvSpPr>
          <p:cNvPr id="302" name="Google Shape;302;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idx="1" type="body"/>
          </p:nvPr>
        </p:nvSpPr>
        <p:spPr>
          <a:xfrm>
            <a:off x="3138400" y="733000"/>
            <a:ext cx="5398200" cy="1861500"/>
          </a:xfrm>
          <a:prstGeom prst="rect">
            <a:avLst/>
          </a:prstGeom>
        </p:spPr>
        <p:txBody>
          <a:bodyPr anchorCtr="0" anchor="t" bIns="91425" lIns="91425" spcFirstLastPara="1" rIns="91425" wrap="square" tIns="91425">
            <a:noAutofit/>
          </a:bodyPr>
          <a:lstStyle/>
          <a:p>
            <a:pPr indent="0" lvl="0" marL="0" marR="0" rtl="0" algn="l">
              <a:lnSpc>
                <a:spcPct val="90000"/>
              </a:lnSpc>
              <a:spcBef>
                <a:spcPts val="1000"/>
              </a:spcBef>
              <a:spcAft>
                <a:spcPts val="0"/>
              </a:spcAft>
              <a:buNone/>
            </a:pPr>
            <a:r>
              <a:rPr b="1" lang="en">
                <a:solidFill>
                  <a:schemeClr val="dk2"/>
                </a:solidFill>
                <a:latin typeface="Arial"/>
                <a:ea typeface="Arial"/>
                <a:cs typeface="Arial"/>
                <a:sym typeface="Arial"/>
              </a:rPr>
              <a:t>Key points of the project:</a:t>
            </a:r>
            <a:endParaRPr b="1">
              <a:solidFill>
                <a:schemeClr val="dk2"/>
              </a:solidFill>
              <a:latin typeface="Arial"/>
              <a:ea typeface="Arial"/>
              <a:cs typeface="Arial"/>
              <a:sym typeface="Arial"/>
            </a:endParaRPr>
          </a:p>
          <a:p>
            <a:pPr indent="-342900" lvl="0" marL="457200" marR="0" rtl="0" algn="l">
              <a:lnSpc>
                <a:spcPct val="90000"/>
              </a:lnSpc>
              <a:spcBef>
                <a:spcPts val="1000"/>
              </a:spcBef>
              <a:spcAft>
                <a:spcPts val="0"/>
              </a:spcAft>
              <a:buClr>
                <a:schemeClr val="dk2"/>
              </a:buClr>
              <a:buSzPts val="1800"/>
              <a:buFont typeface="Arial"/>
              <a:buChar char="●"/>
            </a:pPr>
            <a:r>
              <a:rPr lang="en">
                <a:solidFill>
                  <a:schemeClr val="dk2"/>
                </a:solidFill>
                <a:latin typeface="Arial"/>
                <a:ea typeface="Arial"/>
                <a:cs typeface="Arial"/>
                <a:sym typeface="Arial"/>
              </a:rPr>
              <a:t>Follow a full system development workflow,</a:t>
            </a:r>
            <a:endParaRPr>
              <a:solidFill>
                <a:schemeClr val="dk2"/>
              </a:solidFill>
              <a:latin typeface="Arial"/>
              <a:ea typeface="Arial"/>
              <a:cs typeface="Arial"/>
              <a:sym typeface="Arial"/>
            </a:endParaRPr>
          </a:p>
          <a:p>
            <a:pPr indent="-342900" lvl="0" marL="457200" marR="0" rtl="0" algn="l">
              <a:lnSpc>
                <a:spcPct val="9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Learn to program and use dedicated APIs,</a:t>
            </a:r>
            <a:endParaRPr>
              <a:solidFill>
                <a:schemeClr val="dk2"/>
              </a:solidFill>
              <a:latin typeface="Arial"/>
              <a:ea typeface="Arial"/>
              <a:cs typeface="Arial"/>
              <a:sym typeface="Arial"/>
            </a:endParaRPr>
          </a:p>
          <a:p>
            <a:pPr indent="-342900" lvl="0" marL="457200" marR="0" rtl="0" algn="l">
              <a:lnSpc>
                <a:spcPct val="9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Routing problem, pathfinding algorithms,</a:t>
            </a:r>
            <a:endParaRPr>
              <a:solidFill>
                <a:schemeClr val="dk2"/>
              </a:solidFill>
              <a:latin typeface="Arial"/>
              <a:ea typeface="Arial"/>
              <a:cs typeface="Arial"/>
              <a:sym typeface="Arial"/>
            </a:endParaRPr>
          </a:p>
          <a:p>
            <a:pPr indent="-342900" lvl="0" marL="457200" marR="0" rtl="0" algn="l">
              <a:lnSpc>
                <a:spcPct val="90000"/>
              </a:lnSpc>
              <a:spcBef>
                <a:spcPts val="0"/>
              </a:spcBef>
              <a:spcAft>
                <a:spcPts val="0"/>
              </a:spcAft>
              <a:buClr>
                <a:schemeClr val="dk2"/>
              </a:buClr>
              <a:buSzPts val="1800"/>
              <a:buFont typeface="Arial"/>
              <a:buChar char="●"/>
            </a:pPr>
            <a:r>
              <a:rPr i="1" lang="en">
                <a:solidFill>
                  <a:schemeClr val="dk2"/>
                </a:solidFill>
                <a:latin typeface="Arial"/>
                <a:ea typeface="Arial"/>
                <a:cs typeface="Arial"/>
                <a:sym typeface="Arial"/>
              </a:rPr>
              <a:t>And, have fun with your phone !</a:t>
            </a:r>
            <a:endParaRPr i="1">
              <a:solidFill>
                <a:schemeClr val="dk2"/>
              </a:solidFill>
              <a:latin typeface="Arial"/>
              <a:ea typeface="Arial"/>
              <a:cs typeface="Arial"/>
              <a:sym typeface="Arial"/>
            </a:endParaRPr>
          </a:p>
        </p:txBody>
      </p:sp>
      <p:pic>
        <p:nvPicPr>
          <p:cNvPr id="308" name="Google Shape;308;p40"/>
          <p:cNvPicPr preferRelativeResize="0"/>
          <p:nvPr/>
        </p:nvPicPr>
        <p:blipFill>
          <a:blip r:embed="rId3">
            <a:alphaModFix/>
          </a:blip>
          <a:stretch>
            <a:fillRect/>
          </a:stretch>
        </p:blipFill>
        <p:spPr>
          <a:xfrm>
            <a:off x="7275500" y="885400"/>
            <a:ext cx="1802077" cy="261025"/>
          </a:xfrm>
          <a:prstGeom prst="rect">
            <a:avLst/>
          </a:prstGeom>
          <a:noFill/>
          <a:ln>
            <a:noFill/>
          </a:ln>
        </p:spPr>
      </p:pic>
      <p:pic>
        <p:nvPicPr>
          <p:cNvPr id="309" name="Google Shape;309;p40"/>
          <p:cNvPicPr preferRelativeResize="0"/>
          <p:nvPr/>
        </p:nvPicPr>
        <p:blipFill rotWithShape="1">
          <a:blip r:embed="rId4">
            <a:alphaModFix/>
          </a:blip>
          <a:srcRect b="0" l="0" r="5562" t="5562"/>
          <a:stretch/>
        </p:blipFill>
        <p:spPr>
          <a:xfrm>
            <a:off x="467550" y="1294875"/>
            <a:ext cx="1950350" cy="3814649"/>
          </a:xfrm>
          <a:prstGeom prst="rect">
            <a:avLst/>
          </a:prstGeom>
          <a:noFill/>
          <a:ln>
            <a:noFill/>
          </a:ln>
        </p:spPr>
      </p:pic>
      <p:sp>
        <p:nvSpPr>
          <p:cNvPr id="310" name="Google Shape;310;p40"/>
          <p:cNvSpPr txBox="1"/>
          <p:nvPr>
            <p:ph type="title"/>
          </p:nvPr>
        </p:nvSpPr>
        <p:spPr>
          <a:xfrm>
            <a:off x="0" y="168725"/>
            <a:ext cx="9144000" cy="97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Project 6: Build a navigation app for your phone* </a:t>
            </a:r>
            <a:r>
              <a:rPr lang="en" sz="1800"/>
              <a:t>Stephen Creff </a:t>
            </a:r>
            <a:endParaRPr sz="1800"/>
          </a:p>
          <a:p>
            <a:pPr indent="0" lvl="0" marL="0" rtl="0" algn="l">
              <a:spcBef>
                <a:spcPts val="0"/>
              </a:spcBef>
              <a:spcAft>
                <a:spcPts val="0"/>
              </a:spcAft>
              <a:buNone/>
            </a:pPr>
            <a:r>
              <a:t/>
            </a:r>
            <a:endParaRPr/>
          </a:p>
        </p:txBody>
      </p:sp>
      <p:pic>
        <p:nvPicPr>
          <p:cNvPr id="311" name="Google Shape;311;p40"/>
          <p:cNvPicPr preferRelativeResize="0"/>
          <p:nvPr/>
        </p:nvPicPr>
        <p:blipFill>
          <a:blip r:embed="rId5">
            <a:alphaModFix/>
          </a:blip>
          <a:stretch>
            <a:fillRect/>
          </a:stretch>
        </p:blipFill>
        <p:spPr>
          <a:xfrm>
            <a:off x="6340150" y="2608125"/>
            <a:ext cx="2803850" cy="1101278"/>
          </a:xfrm>
          <a:prstGeom prst="rect">
            <a:avLst/>
          </a:prstGeom>
          <a:noFill/>
          <a:ln>
            <a:noFill/>
          </a:ln>
        </p:spPr>
      </p:pic>
      <p:sp>
        <p:nvSpPr>
          <p:cNvPr id="312" name="Google Shape;312;p40"/>
          <p:cNvSpPr txBox="1"/>
          <p:nvPr>
            <p:ph idx="1" type="body"/>
          </p:nvPr>
        </p:nvSpPr>
        <p:spPr>
          <a:xfrm>
            <a:off x="2649775" y="3003025"/>
            <a:ext cx="6427800" cy="18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Arial"/>
                <a:ea typeface="Arial"/>
                <a:cs typeface="Arial"/>
                <a:sym typeface="Arial"/>
              </a:rPr>
              <a:t>Examples of frameworks to build </a:t>
            </a:r>
            <a:br>
              <a:rPr b="1" lang="en">
                <a:solidFill>
                  <a:schemeClr val="dk2"/>
                </a:solidFill>
                <a:latin typeface="Arial"/>
                <a:ea typeface="Arial"/>
                <a:cs typeface="Arial"/>
                <a:sym typeface="Arial"/>
              </a:rPr>
            </a:br>
            <a:r>
              <a:rPr b="1" lang="en">
                <a:solidFill>
                  <a:schemeClr val="dk2"/>
                </a:solidFill>
                <a:latin typeface="Arial"/>
                <a:ea typeface="Arial"/>
                <a:cs typeface="Arial"/>
                <a:sym typeface="Arial"/>
              </a:rPr>
              <a:t>Mobile Applications: </a:t>
            </a:r>
            <a:endParaRPr b="1" sz="2000">
              <a:solidFill>
                <a:schemeClr val="dk2"/>
              </a:solidFill>
              <a:latin typeface="Arial"/>
              <a:ea typeface="Arial"/>
              <a:cs typeface="Arial"/>
              <a:sym typeface="Arial"/>
            </a:endParaRPr>
          </a:p>
          <a:p>
            <a:pPr indent="-342900" lvl="0" marL="457200" rtl="0" algn="l">
              <a:lnSpc>
                <a:spcPct val="10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A python framework :</a:t>
            </a:r>
            <a:r>
              <a:rPr lang="en" sz="2000">
                <a:solidFill>
                  <a:schemeClr val="dk2"/>
                </a:solidFill>
                <a:latin typeface="Arial"/>
                <a:ea typeface="Arial"/>
                <a:cs typeface="Arial"/>
                <a:sym typeface="Arial"/>
              </a:rPr>
              <a:t> </a:t>
            </a:r>
            <a:r>
              <a:rPr lang="en">
                <a:solidFill>
                  <a:schemeClr val="dk2"/>
                </a:solidFill>
                <a:uFill>
                  <a:noFill/>
                </a:uFill>
                <a:latin typeface="Arial"/>
                <a:ea typeface="Arial"/>
                <a:cs typeface="Arial"/>
                <a:sym typeface="Arial"/>
                <a:hlinkClick r:id="rId6">
                  <a:extLst>
                    <a:ext uri="{A12FA001-AC4F-418D-AE19-62706E023703}">
                      <ahyp:hlinkClr val="tx"/>
                    </a:ext>
                  </a:extLst>
                </a:hlinkClick>
              </a:rPr>
              <a:t>https://kivy.org/#home</a:t>
            </a:r>
            <a:endParaRPr>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The react framework :</a:t>
            </a:r>
            <a:r>
              <a:rPr lang="en">
                <a:solidFill>
                  <a:schemeClr val="dk2"/>
                </a:solidFill>
                <a:uFill>
                  <a:noFill/>
                </a:uFill>
                <a:latin typeface="Arial"/>
                <a:ea typeface="Arial"/>
                <a:cs typeface="Arial"/>
                <a:sym typeface="Arial"/>
                <a:hlinkClick r:id="rId7">
                  <a:extLst>
                    <a:ext uri="{A12FA001-AC4F-418D-AE19-62706E023703}">
                      <ahyp:hlinkClr val="tx"/>
                    </a:ext>
                  </a:extLst>
                </a:hlinkClick>
              </a:rPr>
              <a:t> </a:t>
            </a:r>
            <a:r>
              <a:rPr lang="en">
                <a:solidFill>
                  <a:schemeClr val="dk2"/>
                </a:solidFill>
                <a:uFill>
                  <a:noFill/>
                </a:uFill>
                <a:latin typeface="Arial"/>
                <a:ea typeface="Arial"/>
                <a:cs typeface="Arial"/>
                <a:sym typeface="Arial"/>
                <a:hlinkClick r:id="rId8">
                  <a:extLst>
                    <a:ext uri="{A12FA001-AC4F-418D-AE19-62706E023703}">
                      <ahyp:hlinkClr val="tx"/>
                    </a:ext>
                  </a:extLst>
                </a:hlinkClick>
              </a:rPr>
              <a:t>https://reactnative.dev/</a:t>
            </a:r>
            <a:endParaRPr>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Other framework, </a:t>
            </a:r>
            <a:r>
              <a:rPr lang="en" sz="1400">
                <a:solidFill>
                  <a:schemeClr val="dk2"/>
                </a:solidFill>
                <a:latin typeface="Arial"/>
                <a:ea typeface="Arial"/>
                <a:cs typeface="Arial"/>
                <a:sym typeface="Arial"/>
              </a:rPr>
              <a:t>with combination of many languages i.e., HTML5, JavaScript, and CSS and Cordova wrapper :</a:t>
            </a:r>
            <a:r>
              <a:rPr lang="en" sz="1400">
                <a:solidFill>
                  <a:schemeClr val="dk2"/>
                </a:solidFill>
                <a:uFill>
                  <a:noFill/>
                </a:uFill>
                <a:latin typeface="Arial"/>
                <a:ea typeface="Arial"/>
                <a:cs typeface="Arial"/>
                <a:sym typeface="Arial"/>
                <a:hlinkClick r:id="rId9">
                  <a:extLst>
                    <a:ext uri="{A12FA001-AC4F-418D-AE19-62706E023703}">
                      <ahyp:hlinkClr val="tx"/>
                    </a:ext>
                  </a:extLst>
                </a:hlinkClick>
              </a:rPr>
              <a:t> </a:t>
            </a:r>
            <a:r>
              <a:rPr lang="en">
                <a:solidFill>
                  <a:schemeClr val="dk2"/>
                </a:solidFill>
                <a:uFill>
                  <a:noFill/>
                </a:uFill>
                <a:latin typeface="Arial"/>
                <a:ea typeface="Arial"/>
                <a:cs typeface="Arial"/>
                <a:sym typeface="Arial"/>
                <a:hlinkClick r:id="rId10">
                  <a:extLst>
                    <a:ext uri="{A12FA001-AC4F-418D-AE19-62706E023703}">
                      <ahyp:hlinkClr val="tx"/>
                    </a:ext>
                  </a:extLst>
                </a:hlinkClick>
              </a:rPr>
              <a:t>https://ionicframework.com/</a:t>
            </a:r>
            <a:endParaRPr>
              <a:solidFill>
                <a:schemeClr val="dk2"/>
              </a:solidFill>
              <a:latin typeface="Arial"/>
              <a:ea typeface="Arial"/>
              <a:cs typeface="Arial"/>
              <a:sym typeface="Arial"/>
            </a:endParaRPr>
          </a:p>
        </p:txBody>
      </p:sp>
      <p:sp>
        <p:nvSpPr>
          <p:cNvPr id="313" name="Google Shape;313;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Clr>
                <a:schemeClr val="dk2"/>
              </a:buClr>
              <a:buSzPts val="1100"/>
              <a:buFont typeface="Arial"/>
              <a:buNone/>
            </a:pPr>
            <a:r>
              <a:t/>
            </a:r>
            <a:endParaRPr>
              <a:solidFill>
                <a:srgbClr val="000000"/>
              </a:solidFill>
            </a:endParaRPr>
          </a:p>
        </p:txBody>
      </p:sp>
      <p:sp>
        <p:nvSpPr>
          <p:cNvPr id="319" name="Google Shape;319;p41"/>
          <p:cNvSpPr txBox="1"/>
          <p:nvPr>
            <p:ph type="title"/>
          </p:nvPr>
        </p:nvSpPr>
        <p:spPr>
          <a:xfrm>
            <a:off x="311700" y="275000"/>
            <a:ext cx="85206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7: </a:t>
            </a:r>
            <a:r>
              <a:rPr lang="en" sz="2600"/>
              <a:t>Artificial Intelligence for 2 players games</a:t>
            </a:r>
            <a:endParaRPr sz="1800"/>
          </a:p>
          <a:p>
            <a:pPr indent="0" lvl="0" marL="0" rtl="0" algn="l">
              <a:spcBef>
                <a:spcPts val="0"/>
              </a:spcBef>
              <a:spcAft>
                <a:spcPts val="0"/>
              </a:spcAft>
              <a:buNone/>
            </a:pPr>
            <a:r>
              <a:rPr lang="en" sz="1800"/>
              <a:t>Clement Masson / Computer Vision and Deep Learning engineer at Thales</a:t>
            </a:r>
            <a:endParaRPr sz="1800"/>
          </a:p>
        </p:txBody>
      </p:sp>
      <p:sp>
        <p:nvSpPr>
          <p:cNvPr id="320" name="Google Shape;320;p41"/>
          <p:cNvSpPr txBox="1"/>
          <p:nvPr/>
        </p:nvSpPr>
        <p:spPr>
          <a:xfrm>
            <a:off x="6962700" y="4641825"/>
            <a:ext cx="21813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masson.cle@gmail.com</a:t>
            </a:r>
            <a:endParaRPr>
              <a:latin typeface="Source Sans Pro"/>
              <a:ea typeface="Source Sans Pro"/>
              <a:cs typeface="Source Sans Pro"/>
              <a:sym typeface="Source Sans Pro"/>
            </a:endParaRPr>
          </a:p>
        </p:txBody>
      </p:sp>
      <p:pic>
        <p:nvPicPr>
          <p:cNvPr id="321" name="Google Shape;321;p41" title="in104_intro.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322" name="Google Shape;322;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Logistics (II)</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IN104 must help you learn manage your autonomy and independence</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Essential today for an engineer</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1 ECTS = 25h of work (all included) -&gt; Expect Min. 2h weekly of extra work at home required</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What are normal grades from past years? </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No Exam -&gt; Everything between 10 -12 and 20.</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Up to you to get beyond average</a:t>
            </a:r>
            <a:endParaRPr sz="1800">
              <a:solidFill>
                <a:srgbClr val="000000"/>
              </a:solidFill>
            </a:endParaRPr>
          </a:p>
          <a:p>
            <a:pPr indent="-342900" lvl="2" marL="1371600" rtl="0" algn="l">
              <a:spcBef>
                <a:spcPts val="0"/>
              </a:spcBef>
              <a:spcAft>
                <a:spcPts val="0"/>
              </a:spcAft>
              <a:buClr>
                <a:srgbClr val="000000"/>
              </a:buClr>
              <a:buSzPts val="1800"/>
              <a:buChar char="■"/>
            </a:pPr>
            <a:r>
              <a:rPr lang="en" sz="1800">
                <a:solidFill>
                  <a:srgbClr val="000000"/>
                </a:solidFill>
              </a:rPr>
              <a:t>A self-learning project</a:t>
            </a:r>
            <a:endParaRPr sz="1800">
              <a:solidFill>
                <a:srgbClr val="000000"/>
              </a:solidFill>
            </a:endParaRPr>
          </a:p>
          <a:p>
            <a:pPr indent="-342900" lvl="2" marL="1371600" rtl="0" algn="l">
              <a:spcBef>
                <a:spcPts val="0"/>
              </a:spcBef>
              <a:spcAft>
                <a:spcPts val="0"/>
              </a:spcAft>
              <a:buClr>
                <a:srgbClr val="000000"/>
              </a:buClr>
              <a:buSzPts val="1800"/>
              <a:buChar char="■"/>
            </a:pPr>
            <a:r>
              <a:rPr lang="en" sz="1800">
                <a:solidFill>
                  <a:srgbClr val="000000"/>
                </a:solidFill>
              </a:rPr>
              <a:t>Internet is to be used</a:t>
            </a:r>
            <a:endParaRPr sz="1800">
              <a:solidFill>
                <a:srgbClr val="000000"/>
              </a:solidFill>
            </a:endParaRPr>
          </a:p>
          <a:p>
            <a:pPr indent="0" lvl="0" marL="0" marR="0" rtl="0" algn="l">
              <a:lnSpc>
                <a:spcPct val="115000"/>
              </a:lnSpc>
              <a:spcBef>
                <a:spcPts val="1600"/>
              </a:spcBef>
              <a:spcAft>
                <a:spcPts val="1600"/>
              </a:spcAft>
              <a:buNone/>
            </a:pPr>
            <a:r>
              <a:t/>
            </a:r>
            <a:endParaRPr/>
          </a:p>
        </p:txBody>
      </p:sp>
      <p:sp>
        <p:nvSpPr>
          <p:cNvPr id="75" name="Google Shape;75;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You will learn the </a:t>
            </a:r>
            <a:r>
              <a:rPr lang="en" u="sng">
                <a:solidFill>
                  <a:srgbClr val="000000"/>
                </a:solidFill>
              </a:rPr>
              <a:t>basics</a:t>
            </a:r>
            <a:r>
              <a:rPr lang="en">
                <a:solidFill>
                  <a:srgbClr val="000000"/>
                </a:solidFill>
              </a:rPr>
              <a:t> of algorithms used for most 2 players board games.</a:t>
            </a:r>
            <a:br>
              <a:rPr lang="en">
                <a:solidFill>
                  <a:srgbClr val="000000"/>
                </a:solidFill>
              </a:rPr>
            </a:br>
            <a:r>
              <a:rPr lang="en" sz="1500">
                <a:solidFill>
                  <a:srgbClr val="000000"/>
                </a:solidFill>
              </a:rPr>
              <a:t>(disclaimer: this is </a:t>
            </a:r>
            <a:r>
              <a:rPr lang="en" sz="1500" u="sng">
                <a:solidFill>
                  <a:srgbClr val="000000"/>
                </a:solidFill>
              </a:rPr>
              <a:t>NOT</a:t>
            </a:r>
            <a:r>
              <a:rPr lang="en" sz="1500">
                <a:solidFill>
                  <a:srgbClr val="000000"/>
                </a:solidFill>
              </a:rPr>
              <a:t> a Machine Learning project. It  would require too much time to tackle the ML part)</a:t>
            </a:r>
            <a:endParaRPr sz="15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Clr>
                <a:schemeClr val="dk2"/>
              </a:buClr>
              <a:buSzPts val="1100"/>
              <a:buFont typeface="Arial"/>
              <a:buNone/>
            </a:pPr>
            <a:r>
              <a:t/>
            </a:r>
            <a:endParaRPr>
              <a:solidFill>
                <a:srgbClr val="000000"/>
              </a:solidFill>
            </a:endParaRPr>
          </a:p>
        </p:txBody>
      </p:sp>
      <p:sp>
        <p:nvSpPr>
          <p:cNvPr id="328" name="Google Shape;328;p42"/>
          <p:cNvSpPr txBox="1"/>
          <p:nvPr>
            <p:ph type="title"/>
          </p:nvPr>
        </p:nvSpPr>
        <p:spPr>
          <a:xfrm>
            <a:off x="311700" y="275000"/>
            <a:ext cx="85206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7: </a:t>
            </a:r>
            <a:r>
              <a:rPr lang="en" sz="2600"/>
              <a:t>Artificial Intelligence for 2 players games</a:t>
            </a:r>
            <a:endParaRPr sz="1800"/>
          </a:p>
          <a:p>
            <a:pPr indent="0" lvl="0" marL="0" rtl="0" algn="l">
              <a:spcBef>
                <a:spcPts val="0"/>
              </a:spcBef>
              <a:spcAft>
                <a:spcPts val="0"/>
              </a:spcAft>
              <a:buNone/>
            </a:pPr>
            <a:r>
              <a:rPr lang="en" sz="1800"/>
              <a:t>Clement Masson / Computer Vision and Deep Learning engineer at Thales</a:t>
            </a:r>
            <a:endParaRPr sz="1800"/>
          </a:p>
        </p:txBody>
      </p:sp>
      <p:pic>
        <p:nvPicPr>
          <p:cNvPr id="329" name="Google Shape;329;p42"/>
          <p:cNvPicPr preferRelativeResize="0"/>
          <p:nvPr/>
        </p:nvPicPr>
        <p:blipFill>
          <a:blip r:embed="rId3">
            <a:alphaModFix/>
          </a:blip>
          <a:stretch>
            <a:fillRect/>
          </a:stretch>
        </p:blipFill>
        <p:spPr>
          <a:xfrm>
            <a:off x="0" y="2075969"/>
            <a:ext cx="4492625" cy="2528006"/>
          </a:xfrm>
          <a:prstGeom prst="rect">
            <a:avLst/>
          </a:prstGeom>
          <a:noFill/>
          <a:ln>
            <a:noFill/>
          </a:ln>
        </p:spPr>
      </p:pic>
      <p:pic>
        <p:nvPicPr>
          <p:cNvPr id="330" name="Google Shape;330;p42"/>
          <p:cNvPicPr preferRelativeResize="0"/>
          <p:nvPr/>
        </p:nvPicPr>
        <p:blipFill rotWithShape="1">
          <a:blip r:embed="rId4">
            <a:alphaModFix/>
          </a:blip>
          <a:srcRect b="0" l="6811" r="6525" t="0"/>
          <a:stretch/>
        </p:blipFill>
        <p:spPr>
          <a:xfrm>
            <a:off x="4518871" y="2075975"/>
            <a:ext cx="4625130" cy="2528000"/>
          </a:xfrm>
          <a:prstGeom prst="rect">
            <a:avLst/>
          </a:prstGeom>
          <a:noFill/>
          <a:ln>
            <a:noFill/>
          </a:ln>
        </p:spPr>
      </p:pic>
      <p:sp>
        <p:nvSpPr>
          <p:cNvPr id="331" name="Google Shape;331;p42"/>
          <p:cNvSpPr txBox="1"/>
          <p:nvPr/>
        </p:nvSpPr>
        <p:spPr>
          <a:xfrm>
            <a:off x="6962700" y="4641825"/>
            <a:ext cx="21813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masson.cle@gmail.com</a:t>
            </a:r>
            <a:endParaRPr>
              <a:latin typeface="Source Sans Pro"/>
              <a:ea typeface="Source Sans Pro"/>
              <a:cs typeface="Source Sans Pro"/>
              <a:sym typeface="Source Sans Pro"/>
            </a:endParaRPr>
          </a:p>
        </p:txBody>
      </p:sp>
      <p:sp>
        <p:nvSpPr>
          <p:cNvPr id="332" name="Google Shape;332;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0000"/>
                </a:solidFill>
              </a:rPr>
              <a:t>Language</a:t>
            </a:r>
            <a:r>
              <a:rPr lang="en">
                <a:solidFill>
                  <a:srgbClr val="000000"/>
                </a:solidFill>
              </a:rPr>
              <a:t>: python</a:t>
            </a:r>
            <a:endParaRPr>
              <a:solidFill>
                <a:srgbClr val="000000"/>
              </a:solidFill>
            </a:endParaRPr>
          </a:p>
          <a:p>
            <a:pPr indent="0" lvl="0" marL="0" rtl="0" algn="l">
              <a:spcBef>
                <a:spcPts val="1600"/>
              </a:spcBef>
              <a:spcAft>
                <a:spcPts val="0"/>
              </a:spcAft>
              <a:buNone/>
            </a:pPr>
            <a:r>
              <a:rPr lang="en" u="sng">
                <a:solidFill>
                  <a:srgbClr val="000000"/>
                </a:solidFill>
              </a:rPr>
              <a:t>Expected work</a:t>
            </a:r>
            <a:r>
              <a:rPr lang="en">
                <a:solidFill>
                  <a:srgbClr val="000000"/>
                </a:solidFill>
              </a:rPr>
              <a:t>: project will start with many guidelines so you know where to start.</a:t>
            </a:r>
            <a:endParaRPr>
              <a:solidFill>
                <a:srgbClr val="000000"/>
              </a:solidFill>
            </a:endParaRPr>
          </a:p>
          <a:p>
            <a:pPr indent="0" lvl="0" marL="0" rtl="0" algn="l">
              <a:spcBef>
                <a:spcPts val="1600"/>
              </a:spcBef>
              <a:spcAft>
                <a:spcPts val="0"/>
              </a:spcAft>
              <a:buNone/>
            </a:pPr>
            <a:r>
              <a:rPr lang="en" u="sng">
                <a:solidFill>
                  <a:srgbClr val="000000"/>
                </a:solidFill>
              </a:rPr>
              <a:t>Evaluation</a:t>
            </a:r>
            <a:r>
              <a:rPr lang="en">
                <a:solidFill>
                  <a:srgbClr val="000000"/>
                </a:solidFill>
              </a:rPr>
              <a:t>:</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Oral presentation &amp; report : 50 %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AI Competition ranking : 40%</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Code quality, good use of git, deadline respect, work in group … : 10 %</a:t>
            </a:r>
            <a:endParaRPr>
              <a:solidFill>
                <a:srgbClr val="000000"/>
              </a:solidFill>
            </a:endParaRPr>
          </a:p>
          <a:p>
            <a:pPr indent="0" lvl="0" marL="0" rtl="0" algn="l">
              <a:spcBef>
                <a:spcPts val="1600"/>
              </a:spcBef>
              <a:spcAft>
                <a:spcPts val="0"/>
              </a:spcAft>
              <a:buNone/>
            </a:pPr>
            <a:r>
              <a:rPr lang="en" u="sng">
                <a:solidFill>
                  <a:srgbClr val="000000"/>
                </a:solidFill>
              </a:rPr>
              <a:t>Useful links</a:t>
            </a:r>
            <a:r>
              <a:rPr lang="en">
                <a:solidFill>
                  <a:srgbClr val="000000"/>
                </a:solidFill>
              </a:rPr>
              <a:t>:</a:t>
            </a:r>
            <a:br>
              <a:rPr lang="en">
                <a:solidFill>
                  <a:srgbClr val="000000"/>
                </a:solidFill>
              </a:rPr>
            </a:br>
            <a:r>
              <a:rPr lang="en">
                <a:solidFill>
                  <a:srgbClr val="000000"/>
                </a:solidFill>
              </a:rPr>
              <a:t>Project website (forum, guidelines, help, …): </a:t>
            </a:r>
            <a:r>
              <a:rPr lang="en" u="sng">
                <a:solidFill>
                  <a:schemeClr val="hlink"/>
                </a:solidFill>
                <a:hlinkClick r:id="rId3"/>
              </a:rPr>
              <a:t>https://sites.google.com/view/ensta-in104</a:t>
            </a:r>
            <a:br>
              <a:rPr lang="en">
                <a:solidFill>
                  <a:srgbClr val="000000"/>
                </a:solidFill>
              </a:rPr>
            </a:br>
            <a:r>
              <a:rPr lang="en">
                <a:solidFill>
                  <a:srgbClr val="000000"/>
                </a:solidFill>
              </a:rPr>
              <a:t>Wiki : </a:t>
            </a:r>
            <a:r>
              <a:rPr lang="en" u="sng">
                <a:solidFill>
                  <a:schemeClr val="hlink"/>
                </a:solidFill>
                <a:hlinkClick r:id="rId4"/>
              </a:rPr>
              <a:t>https://github.com/clement-masson/aiarena/wiki</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Clr>
                <a:schemeClr val="dk2"/>
              </a:buClr>
              <a:buSzPts val="1100"/>
              <a:buFont typeface="Arial"/>
              <a:buNone/>
            </a:pPr>
            <a:r>
              <a:t/>
            </a:r>
            <a:endParaRPr>
              <a:solidFill>
                <a:srgbClr val="000000"/>
              </a:solidFill>
            </a:endParaRPr>
          </a:p>
        </p:txBody>
      </p:sp>
      <p:sp>
        <p:nvSpPr>
          <p:cNvPr id="338" name="Google Shape;338;p43"/>
          <p:cNvSpPr txBox="1"/>
          <p:nvPr>
            <p:ph type="title"/>
          </p:nvPr>
        </p:nvSpPr>
        <p:spPr>
          <a:xfrm>
            <a:off x="311700" y="275000"/>
            <a:ext cx="85206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7: </a:t>
            </a:r>
            <a:r>
              <a:rPr lang="en" sz="2600"/>
              <a:t>Artificial Intelligence for 2 players games</a:t>
            </a:r>
            <a:endParaRPr sz="1800"/>
          </a:p>
          <a:p>
            <a:pPr indent="0" lvl="0" marL="0" rtl="0" algn="l">
              <a:spcBef>
                <a:spcPts val="0"/>
              </a:spcBef>
              <a:spcAft>
                <a:spcPts val="0"/>
              </a:spcAft>
              <a:buNone/>
            </a:pPr>
            <a:r>
              <a:rPr lang="en" sz="1800"/>
              <a:t>Clement Masson</a:t>
            </a:r>
            <a:endParaRPr sz="1800"/>
          </a:p>
        </p:txBody>
      </p:sp>
      <p:sp>
        <p:nvSpPr>
          <p:cNvPr id="339" name="Google Shape;339;p43"/>
          <p:cNvSpPr txBox="1"/>
          <p:nvPr/>
        </p:nvSpPr>
        <p:spPr>
          <a:xfrm>
            <a:off x="6962700" y="4641825"/>
            <a:ext cx="21813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masson.cle@gmail.com</a:t>
            </a:r>
            <a:endParaRPr>
              <a:latin typeface="Source Sans Pro"/>
              <a:ea typeface="Source Sans Pro"/>
              <a:cs typeface="Source Sans Pro"/>
              <a:sym typeface="Source Sans Pro"/>
            </a:endParaRPr>
          </a:p>
        </p:txBody>
      </p:sp>
      <p:sp>
        <p:nvSpPr>
          <p:cNvPr id="340" name="Google Shape;340;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Fun :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You can play against your own AI</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Your AI will compete against other groups’ AI !</a:t>
            </a:r>
            <a:endParaRPr>
              <a:solidFill>
                <a:srgbClr val="000000"/>
              </a:solidFill>
            </a:endParaRPr>
          </a:p>
          <a:p>
            <a:pPr indent="0" lvl="0" marL="0" rtl="0" algn="l">
              <a:spcBef>
                <a:spcPts val="1600"/>
              </a:spcBef>
              <a:spcAft>
                <a:spcPts val="0"/>
              </a:spcAft>
              <a:buNone/>
            </a:pPr>
            <a:r>
              <a:rPr lang="en">
                <a:solidFill>
                  <a:srgbClr val="000000"/>
                </a:solidFill>
              </a:rPr>
              <a:t>Interesting theory aspects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Recursivity, Trees</a:t>
            </a:r>
            <a:endParaRPr>
              <a:solidFill>
                <a:srgbClr val="000000"/>
              </a:solidFill>
            </a:endParaRPr>
          </a:p>
          <a:p>
            <a:pPr indent="-342900" lvl="0" marL="457200" rtl="0" algn="l">
              <a:spcBef>
                <a:spcPts val="0"/>
              </a:spcBef>
              <a:spcAft>
                <a:spcPts val="0"/>
              </a:spcAft>
              <a:buClr>
                <a:srgbClr val="000000"/>
              </a:buClr>
              <a:buSzPts val="1800"/>
              <a:buChar char="-"/>
            </a:pPr>
            <a:r>
              <a:rPr lang="en">
                <a:solidFill>
                  <a:schemeClr val="dk2"/>
                </a:solidFill>
              </a:rPr>
              <a:t>Minimax, alpha-beta pruning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Object Programming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Code profiling and optimization</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Clr>
                <a:schemeClr val="dk2"/>
              </a:buClr>
              <a:buSzPts val="1100"/>
              <a:buFont typeface="Arial"/>
              <a:buNone/>
            </a:pPr>
            <a:r>
              <a:t/>
            </a:r>
            <a:endParaRPr>
              <a:solidFill>
                <a:srgbClr val="000000"/>
              </a:solidFill>
            </a:endParaRPr>
          </a:p>
        </p:txBody>
      </p:sp>
      <p:sp>
        <p:nvSpPr>
          <p:cNvPr id="346" name="Google Shape;346;p44"/>
          <p:cNvSpPr txBox="1"/>
          <p:nvPr>
            <p:ph type="title"/>
          </p:nvPr>
        </p:nvSpPr>
        <p:spPr>
          <a:xfrm>
            <a:off x="311700" y="445025"/>
            <a:ext cx="85206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7: </a:t>
            </a:r>
            <a:r>
              <a:rPr lang="en" sz="2600"/>
              <a:t>Artificial Intelligence for 2 players games</a:t>
            </a:r>
            <a:endParaRPr sz="2600"/>
          </a:p>
        </p:txBody>
      </p:sp>
      <p:sp>
        <p:nvSpPr>
          <p:cNvPr id="347" name="Google Shape;347;p44"/>
          <p:cNvSpPr txBox="1"/>
          <p:nvPr/>
        </p:nvSpPr>
        <p:spPr>
          <a:xfrm>
            <a:off x="6962700" y="4641825"/>
            <a:ext cx="21813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masson.cle@gmail.com</a:t>
            </a:r>
            <a:endParaRPr>
              <a:latin typeface="Source Sans Pro"/>
              <a:ea typeface="Source Sans Pro"/>
              <a:cs typeface="Source Sans Pro"/>
              <a:sym typeface="Source Sans Pro"/>
            </a:endParaRPr>
          </a:p>
        </p:txBody>
      </p:sp>
      <p:pic>
        <p:nvPicPr>
          <p:cNvPr id="348" name="Google Shape;348;p44"/>
          <p:cNvPicPr preferRelativeResize="0"/>
          <p:nvPr/>
        </p:nvPicPr>
        <p:blipFill>
          <a:blip r:embed="rId3">
            <a:alphaModFix/>
          </a:blip>
          <a:stretch>
            <a:fillRect/>
          </a:stretch>
        </p:blipFill>
        <p:spPr>
          <a:xfrm>
            <a:off x="5570125" y="1548550"/>
            <a:ext cx="3020325" cy="3020325"/>
          </a:xfrm>
          <a:prstGeom prst="rect">
            <a:avLst/>
          </a:prstGeom>
          <a:noFill/>
          <a:ln>
            <a:noFill/>
          </a:ln>
        </p:spPr>
      </p:pic>
      <p:sp>
        <p:nvSpPr>
          <p:cNvPr id="349" name="Google Shape;349;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idx="1" type="body"/>
          </p:nvPr>
        </p:nvSpPr>
        <p:spPr>
          <a:xfrm>
            <a:off x="311700" y="1152475"/>
            <a:ext cx="8520600" cy="3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Some code is already provided to let  you quickly start your  implementation of AIs </a:t>
            </a:r>
            <a:br>
              <a:rPr lang="en">
                <a:solidFill>
                  <a:srgbClr val="000000"/>
                </a:solidFill>
              </a:rPr>
            </a:br>
            <a:r>
              <a:rPr lang="en">
                <a:solidFill>
                  <a:srgbClr val="000000"/>
                </a:solidFill>
              </a:rPr>
              <a:t>and play against them ! </a:t>
            </a:r>
            <a:endParaRPr sz="14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Clr>
                <a:schemeClr val="dk2"/>
              </a:buClr>
              <a:buSzPts val="1100"/>
              <a:buFont typeface="Arial"/>
              <a:buNone/>
            </a:pPr>
            <a:r>
              <a:t/>
            </a:r>
            <a:endParaRPr>
              <a:solidFill>
                <a:srgbClr val="000000"/>
              </a:solidFill>
            </a:endParaRPr>
          </a:p>
        </p:txBody>
      </p:sp>
      <p:sp>
        <p:nvSpPr>
          <p:cNvPr id="355" name="Google Shape;355;p45"/>
          <p:cNvSpPr txBox="1"/>
          <p:nvPr/>
        </p:nvSpPr>
        <p:spPr>
          <a:xfrm>
            <a:off x="6962700" y="4641825"/>
            <a:ext cx="21813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masson.cle@gmail.com</a:t>
            </a:r>
            <a:endParaRPr>
              <a:latin typeface="Source Sans Pro"/>
              <a:ea typeface="Source Sans Pro"/>
              <a:cs typeface="Source Sans Pro"/>
              <a:sym typeface="Source Sans Pro"/>
            </a:endParaRPr>
          </a:p>
        </p:txBody>
      </p:sp>
      <p:pic>
        <p:nvPicPr>
          <p:cNvPr id="356" name="Google Shape;356;p45"/>
          <p:cNvPicPr preferRelativeResize="0"/>
          <p:nvPr/>
        </p:nvPicPr>
        <p:blipFill>
          <a:blip r:embed="rId3">
            <a:alphaModFix/>
          </a:blip>
          <a:stretch>
            <a:fillRect/>
          </a:stretch>
        </p:blipFill>
        <p:spPr>
          <a:xfrm>
            <a:off x="7050263" y="1929961"/>
            <a:ext cx="2093725" cy="2337039"/>
          </a:xfrm>
          <a:prstGeom prst="rect">
            <a:avLst/>
          </a:prstGeom>
          <a:noFill/>
          <a:ln>
            <a:noFill/>
          </a:ln>
        </p:spPr>
      </p:pic>
      <p:pic>
        <p:nvPicPr>
          <p:cNvPr id="357" name="Google Shape;357;p45"/>
          <p:cNvPicPr preferRelativeResize="0"/>
          <p:nvPr/>
        </p:nvPicPr>
        <p:blipFill>
          <a:blip r:embed="rId4">
            <a:alphaModFix/>
          </a:blip>
          <a:stretch>
            <a:fillRect/>
          </a:stretch>
        </p:blipFill>
        <p:spPr>
          <a:xfrm>
            <a:off x="4684312" y="2006725"/>
            <a:ext cx="2278400" cy="2183500"/>
          </a:xfrm>
          <a:prstGeom prst="rect">
            <a:avLst/>
          </a:prstGeom>
          <a:noFill/>
          <a:ln>
            <a:noFill/>
          </a:ln>
        </p:spPr>
      </p:pic>
      <p:pic>
        <p:nvPicPr>
          <p:cNvPr id="358" name="Google Shape;358;p45"/>
          <p:cNvPicPr preferRelativeResize="0"/>
          <p:nvPr/>
        </p:nvPicPr>
        <p:blipFill>
          <a:blip r:embed="rId5">
            <a:alphaModFix/>
          </a:blip>
          <a:stretch>
            <a:fillRect/>
          </a:stretch>
        </p:blipFill>
        <p:spPr>
          <a:xfrm>
            <a:off x="0" y="1959275"/>
            <a:ext cx="2181300" cy="2278400"/>
          </a:xfrm>
          <a:prstGeom prst="rect">
            <a:avLst/>
          </a:prstGeom>
          <a:noFill/>
          <a:ln>
            <a:noFill/>
          </a:ln>
        </p:spPr>
      </p:pic>
      <p:pic>
        <p:nvPicPr>
          <p:cNvPr id="359" name="Google Shape;359;p45"/>
          <p:cNvPicPr preferRelativeResize="0"/>
          <p:nvPr/>
        </p:nvPicPr>
        <p:blipFill>
          <a:blip r:embed="rId6">
            <a:alphaModFix/>
          </a:blip>
          <a:stretch>
            <a:fillRect/>
          </a:stretch>
        </p:blipFill>
        <p:spPr>
          <a:xfrm>
            <a:off x="2293600" y="1959275"/>
            <a:ext cx="2278400" cy="2278400"/>
          </a:xfrm>
          <a:prstGeom prst="rect">
            <a:avLst/>
          </a:prstGeom>
          <a:noFill/>
          <a:ln>
            <a:noFill/>
          </a:ln>
        </p:spPr>
      </p:pic>
      <p:sp>
        <p:nvSpPr>
          <p:cNvPr id="360" name="Google Shape;360;p45"/>
          <p:cNvSpPr txBox="1"/>
          <p:nvPr/>
        </p:nvSpPr>
        <p:spPr>
          <a:xfrm>
            <a:off x="639600" y="4267000"/>
            <a:ext cx="9021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a:t>
            </a:r>
            <a:r>
              <a:rPr lang="en">
                <a:latin typeface="Source Sans Pro"/>
                <a:ea typeface="Source Sans Pro"/>
                <a:cs typeface="Source Sans Pro"/>
                <a:sym typeface="Source Sans Pro"/>
              </a:rPr>
              <a:t>heckers</a:t>
            </a:r>
            <a:endParaRPr>
              <a:latin typeface="Source Sans Pro"/>
              <a:ea typeface="Source Sans Pro"/>
              <a:cs typeface="Source Sans Pro"/>
              <a:sym typeface="Source Sans Pro"/>
            </a:endParaRPr>
          </a:p>
        </p:txBody>
      </p:sp>
      <p:sp>
        <p:nvSpPr>
          <p:cNvPr id="361" name="Google Shape;361;p45"/>
          <p:cNvSpPr txBox="1"/>
          <p:nvPr/>
        </p:nvSpPr>
        <p:spPr>
          <a:xfrm>
            <a:off x="2981750" y="4267000"/>
            <a:ext cx="9021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chess</a:t>
            </a:r>
            <a:endParaRPr>
              <a:latin typeface="Source Sans Pro"/>
              <a:ea typeface="Source Sans Pro"/>
              <a:cs typeface="Source Sans Pro"/>
              <a:sym typeface="Source Sans Pro"/>
            </a:endParaRPr>
          </a:p>
        </p:txBody>
      </p:sp>
      <p:sp>
        <p:nvSpPr>
          <p:cNvPr id="362" name="Google Shape;362;p45"/>
          <p:cNvSpPr txBox="1"/>
          <p:nvPr/>
        </p:nvSpPr>
        <p:spPr>
          <a:xfrm>
            <a:off x="5372450" y="4267000"/>
            <a:ext cx="9021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a:t>
            </a:r>
            <a:r>
              <a:rPr lang="en">
                <a:latin typeface="Source Sans Pro"/>
                <a:ea typeface="Source Sans Pro"/>
                <a:cs typeface="Source Sans Pro"/>
                <a:sym typeface="Source Sans Pro"/>
              </a:rPr>
              <a:t>onnect4</a:t>
            </a:r>
            <a:endParaRPr>
              <a:latin typeface="Source Sans Pro"/>
              <a:ea typeface="Source Sans Pro"/>
              <a:cs typeface="Source Sans Pro"/>
              <a:sym typeface="Source Sans Pro"/>
            </a:endParaRPr>
          </a:p>
        </p:txBody>
      </p:sp>
      <p:sp>
        <p:nvSpPr>
          <p:cNvPr id="363" name="Google Shape;363;p45"/>
          <p:cNvSpPr txBox="1"/>
          <p:nvPr/>
        </p:nvSpPr>
        <p:spPr>
          <a:xfrm>
            <a:off x="7602300" y="4267000"/>
            <a:ext cx="9021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abalone</a:t>
            </a:r>
            <a:endParaRPr>
              <a:latin typeface="Source Sans Pro"/>
              <a:ea typeface="Source Sans Pro"/>
              <a:cs typeface="Source Sans Pro"/>
              <a:sym typeface="Source Sans Pro"/>
            </a:endParaRPr>
          </a:p>
        </p:txBody>
      </p:sp>
      <p:sp>
        <p:nvSpPr>
          <p:cNvPr id="364" name="Google Shape;364;p45"/>
          <p:cNvSpPr txBox="1"/>
          <p:nvPr>
            <p:ph type="title"/>
          </p:nvPr>
        </p:nvSpPr>
        <p:spPr>
          <a:xfrm>
            <a:off x="311700" y="275000"/>
            <a:ext cx="85206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7: </a:t>
            </a:r>
            <a:r>
              <a:rPr lang="en" sz="2600"/>
              <a:t>Artificial Intelligence for 2 players games</a:t>
            </a:r>
            <a:endParaRPr sz="1800"/>
          </a:p>
          <a:p>
            <a:pPr indent="0" lvl="0" marL="0" rtl="0" algn="l">
              <a:spcBef>
                <a:spcPts val="0"/>
              </a:spcBef>
              <a:spcAft>
                <a:spcPts val="0"/>
              </a:spcAft>
              <a:buNone/>
            </a:pPr>
            <a:r>
              <a:rPr lang="en" sz="1800"/>
              <a:t>Clement</a:t>
            </a:r>
            <a:r>
              <a:rPr lang="en" sz="1800"/>
              <a:t> Masson</a:t>
            </a:r>
            <a:endParaRPr sz="1800"/>
          </a:p>
        </p:txBody>
      </p:sp>
      <p:sp>
        <p:nvSpPr>
          <p:cNvPr id="365" name="Google Shape;365;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idx="1" type="body"/>
          </p:nvPr>
        </p:nvSpPr>
        <p:spPr>
          <a:xfrm>
            <a:off x="186900" y="3356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Recap IN104</a:t>
            </a:r>
            <a:endParaRPr b="1">
              <a:solidFill>
                <a:srgbClr val="000000"/>
              </a:solidFill>
            </a:endParaRPr>
          </a:p>
          <a:p>
            <a:pPr indent="0" lvl="0" marL="0" rtl="0" algn="l">
              <a:spcBef>
                <a:spcPts val="1600"/>
              </a:spcBef>
              <a:spcAft>
                <a:spcPts val="0"/>
              </a:spcAft>
              <a:buNone/>
            </a:pPr>
            <a:r>
              <a:rPr lang="en">
                <a:solidFill>
                  <a:srgbClr val="000000"/>
                </a:solidFill>
              </a:rPr>
              <a:t>Link to slides and course material:  </a:t>
            </a:r>
            <a:r>
              <a:rPr lang="en" u="sng">
                <a:solidFill>
                  <a:srgbClr val="000000"/>
                </a:solidFill>
                <a:hlinkClick r:id="rId3">
                  <a:extLst>
                    <a:ext uri="{A12FA001-AC4F-418D-AE19-62706E023703}">
                      <ahyp:hlinkClr val="tx"/>
                    </a:ext>
                  </a:extLst>
                </a:hlinkClick>
              </a:rPr>
              <a:t>https://github.com/NataliaDiaz/IN_104-Projet-Informatique</a:t>
            </a:r>
            <a:endParaRPr>
              <a:solidFill>
                <a:srgbClr val="000000"/>
              </a:solidFill>
            </a:endParaRPr>
          </a:p>
          <a:p>
            <a:pPr indent="0" lvl="0" marL="0" rtl="0" algn="l">
              <a:spcBef>
                <a:spcPts val="1600"/>
              </a:spcBef>
              <a:spcAft>
                <a:spcPts val="0"/>
              </a:spcAft>
              <a:buNone/>
            </a:pPr>
            <a:r>
              <a:rPr b="1" lang="en">
                <a:solidFill>
                  <a:srgbClr val="000000"/>
                </a:solidFill>
              </a:rPr>
              <a:t>Lecture 1: </a:t>
            </a:r>
            <a:r>
              <a:rPr lang="en">
                <a:solidFill>
                  <a:srgbClr val="000000"/>
                </a:solidFill>
              </a:rPr>
              <a:t>Intro to GIT: Work in pairs for Session 1</a:t>
            </a:r>
            <a:endParaRPr>
              <a:solidFill>
                <a:srgbClr val="000000"/>
              </a:solidFill>
            </a:endParaRPr>
          </a:p>
          <a:p>
            <a:pPr indent="0" lvl="0" marL="0" rtl="0" algn="l">
              <a:spcBef>
                <a:spcPts val="1600"/>
              </a:spcBef>
              <a:spcAft>
                <a:spcPts val="0"/>
              </a:spcAft>
              <a:buNone/>
            </a:pPr>
            <a:r>
              <a:rPr b="1" lang="en">
                <a:solidFill>
                  <a:srgbClr val="000000"/>
                </a:solidFill>
              </a:rPr>
              <a:t>Lecture 2:</a:t>
            </a:r>
            <a:r>
              <a:rPr lang="en">
                <a:solidFill>
                  <a:srgbClr val="000000"/>
                </a:solidFill>
              </a:rPr>
              <a:t> Intro to Object Oriented Programming (OOP): Groups change here for the rest of the course, choose who you want to work with in your project.</a:t>
            </a:r>
            <a:endParaRPr>
              <a:solidFill>
                <a:srgbClr val="000000"/>
              </a:solidFill>
            </a:endParaRPr>
          </a:p>
          <a:p>
            <a:pPr indent="0" lvl="0" marL="0" rtl="0" algn="l">
              <a:spcBef>
                <a:spcPts val="1600"/>
              </a:spcBef>
              <a:spcAft>
                <a:spcPts val="0"/>
              </a:spcAft>
              <a:buNone/>
            </a:pPr>
            <a:r>
              <a:rPr b="1" lang="en">
                <a:solidFill>
                  <a:srgbClr val="000000"/>
                </a:solidFill>
              </a:rPr>
              <a:t>Lecture 3: </a:t>
            </a:r>
            <a:r>
              <a:rPr lang="en">
                <a:solidFill>
                  <a:srgbClr val="000000"/>
                </a:solidFill>
              </a:rPr>
              <a:t>Test Driven Development (TDD) in Python</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Practical work (TD): indicated at the end of each Lecture slides</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371" name="Google Shape;371;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OUTDATED PROJECT: Thomas Rojat’s</a:t>
            </a:r>
            <a:endParaRPr/>
          </a:p>
        </p:txBody>
      </p:sp>
      <p:sp>
        <p:nvSpPr>
          <p:cNvPr id="377" name="Google Shape;37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78" name="Google Shape;378;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4: Titanic survivor prediction and explainable artificial intelligence techniques   </a:t>
            </a:r>
            <a:endParaRPr sz="1800"/>
          </a:p>
        </p:txBody>
      </p:sp>
      <p:sp>
        <p:nvSpPr>
          <p:cNvPr id="384" name="Google Shape;384;p48"/>
          <p:cNvSpPr txBox="1"/>
          <p:nvPr>
            <p:ph idx="1" type="body"/>
          </p:nvPr>
        </p:nvSpPr>
        <p:spPr>
          <a:xfrm>
            <a:off x="311700" y="2089575"/>
            <a:ext cx="7935900" cy="23487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2"/>
              </a:buClr>
              <a:buSzPts val="1100"/>
              <a:buFont typeface="Arial"/>
              <a:buNone/>
            </a:pPr>
            <a:r>
              <a:rPr lang="en">
                <a:solidFill>
                  <a:schemeClr val="dk2"/>
                </a:solidFill>
                <a:latin typeface="Arial"/>
                <a:ea typeface="Arial"/>
                <a:cs typeface="Arial"/>
                <a:sym typeface="Arial"/>
              </a:rPr>
              <a:t>•</a:t>
            </a:r>
            <a:r>
              <a:rPr lang="en">
                <a:solidFill>
                  <a:schemeClr val="dk2"/>
                </a:solidFill>
                <a:latin typeface="Calibri"/>
                <a:ea typeface="Calibri"/>
                <a:cs typeface="Calibri"/>
                <a:sym typeface="Calibri"/>
              </a:rPr>
              <a:t>Projet de machine learning</a:t>
            </a:r>
            <a:endParaRPr>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2"/>
              </a:buClr>
              <a:buSzPts val="1100"/>
              <a:buFont typeface="Arial"/>
              <a:buNone/>
            </a:pPr>
            <a:r>
              <a:rPr lang="en">
                <a:solidFill>
                  <a:schemeClr val="dk2"/>
                </a:solidFill>
                <a:latin typeface="Arial"/>
                <a:ea typeface="Arial"/>
                <a:cs typeface="Arial"/>
                <a:sym typeface="Arial"/>
              </a:rPr>
              <a:t>•</a:t>
            </a:r>
            <a:r>
              <a:rPr lang="en">
                <a:solidFill>
                  <a:schemeClr val="dk2"/>
                </a:solidFill>
                <a:latin typeface="Calibri"/>
                <a:ea typeface="Calibri"/>
                <a:cs typeface="Calibri"/>
                <a:sym typeface="Calibri"/>
              </a:rPr>
              <a:t>En utilisant la base de donnés du titanic, prédire quels seront les passagers qui réussiront à survivre à l’aide d’un modèle de machine learning</a:t>
            </a:r>
            <a:endParaRPr>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2"/>
              </a:buClr>
              <a:buSzPts val="1100"/>
              <a:buFont typeface="Arial"/>
              <a:buNone/>
            </a:pPr>
            <a:r>
              <a:rPr lang="en">
                <a:solidFill>
                  <a:schemeClr val="dk2"/>
                </a:solidFill>
                <a:latin typeface="Arial"/>
                <a:ea typeface="Arial"/>
                <a:cs typeface="Arial"/>
                <a:sym typeface="Arial"/>
              </a:rPr>
              <a:t>•</a:t>
            </a:r>
            <a:r>
              <a:rPr lang="en">
                <a:solidFill>
                  <a:schemeClr val="dk2"/>
                </a:solidFill>
                <a:latin typeface="Calibri"/>
                <a:ea typeface="Calibri"/>
                <a:cs typeface="Calibri"/>
                <a:sym typeface="Calibri"/>
              </a:rPr>
              <a:t>Le but du projet est d’expliquer, de donner des informations sur ce que le modèle a appris (sur quoi se base-t-il pour prendre ses décisions?)</a:t>
            </a:r>
            <a:endParaRPr>
              <a:solidFill>
                <a:schemeClr val="dk2"/>
              </a:solidFill>
              <a:latin typeface="Calibri"/>
              <a:ea typeface="Calibri"/>
              <a:cs typeface="Calibri"/>
              <a:sym typeface="Calibri"/>
            </a:endParaRPr>
          </a:p>
          <a:p>
            <a:pPr indent="0" lvl="0" marL="0" rtl="0" algn="l">
              <a:spcBef>
                <a:spcPts val="0"/>
              </a:spcBef>
              <a:spcAft>
                <a:spcPts val="1600"/>
              </a:spcAft>
              <a:buNone/>
            </a:pPr>
            <a:r>
              <a:t/>
            </a:r>
            <a:endParaRPr/>
          </a:p>
        </p:txBody>
      </p:sp>
      <p:pic>
        <p:nvPicPr>
          <p:cNvPr id="385" name="Google Shape;385;p48" title="voice.mp3">
            <a:hlinkClick r:id="rId3"/>
          </p:cNvPr>
          <p:cNvPicPr preferRelativeResize="0"/>
          <p:nvPr/>
        </p:nvPicPr>
        <p:blipFill>
          <a:blip r:embed="rId4">
            <a:alphaModFix/>
          </a:blip>
          <a:stretch>
            <a:fillRect/>
          </a:stretch>
        </p:blipFill>
        <p:spPr>
          <a:xfrm>
            <a:off x="3421650" y="4611875"/>
            <a:ext cx="457200" cy="457200"/>
          </a:xfrm>
          <a:prstGeom prst="rect">
            <a:avLst/>
          </a:prstGeom>
          <a:noFill/>
          <a:ln>
            <a:noFill/>
          </a:ln>
        </p:spPr>
      </p:pic>
      <p:sp>
        <p:nvSpPr>
          <p:cNvPr id="386" name="Google Shape;386;p48"/>
          <p:cNvSpPr txBox="1"/>
          <p:nvPr/>
        </p:nvSpPr>
        <p:spPr>
          <a:xfrm>
            <a:off x="5043000" y="4147375"/>
            <a:ext cx="3938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Source Sans Pro"/>
                <a:ea typeface="Source Sans Pro"/>
                <a:cs typeface="Source Sans Pro"/>
                <a:sym typeface="Source Sans Pro"/>
                <a:hlinkClick r:id="rId5"/>
              </a:rPr>
              <a:t>https://docs.google.com/document/d/1GwMIzYUrvZmVonxz19mEBA-CKCUsRCQ2kmG4gqppHnw/edit?usp=sharing</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87" name="Google Shape;387;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4: Titanic survivor prediction and explainable artificial intelligence techniques   (Thomas Rojat </a:t>
            </a:r>
            <a:r>
              <a:rPr b="0" lang="en" sz="1050">
                <a:solidFill>
                  <a:srgbClr val="1A73E8"/>
                </a:solidFill>
                <a:highlight>
                  <a:srgbClr val="FFFFFF"/>
                </a:highlight>
                <a:latin typeface="Roboto"/>
                <a:ea typeface="Roboto"/>
                <a:cs typeface="Roboto"/>
                <a:sym typeface="Roboto"/>
              </a:rPr>
              <a:t>thomas.rojat@renault.com</a:t>
            </a:r>
            <a:r>
              <a:rPr b="0" lang="en" sz="1050">
                <a:solidFill>
                  <a:srgbClr val="3C4043"/>
                </a:solidFill>
                <a:highlight>
                  <a:srgbClr val="FFFFFF"/>
                </a:highlight>
                <a:latin typeface="Roboto"/>
                <a:ea typeface="Roboto"/>
                <a:cs typeface="Roboto"/>
                <a:sym typeface="Roboto"/>
              </a:rPr>
              <a:t> </a:t>
            </a:r>
            <a:r>
              <a:rPr lang="en"/>
              <a:t>)</a:t>
            </a:r>
            <a:endParaRPr/>
          </a:p>
        </p:txBody>
      </p:sp>
      <p:sp>
        <p:nvSpPr>
          <p:cNvPr id="393" name="Google Shape;393;p49"/>
          <p:cNvSpPr txBox="1"/>
          <p:nvPr>
            <p:ph idx="1" type="body"/>
          </p:nvPr>
        </p:nvSpPr>
        <p:spPr>
          <a:xfrm>
            <a:off x="311700" y="2089575"/>
            <a:ext cx="7001700" cy="23487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2"/>
              </a:buClr>
              <a:buSzPts val="1100"/>
              <a:buFont typeface="Arial"/>
              <a:buNone/>
            </a:pPr>
            <a:r>
              <a:rPr lang="en">
                <a:solidFill>
                  <a:schemeClr val="dk2"/>
                </a:solidFill>
                <a:latin typeface="Arial"/>
                <a:ea typeface="Arial"/>
                <a:cs typeface="Arial"/>
                <a:sym typeface="Arial"/>
              </a:rPr>
              <a:t>•</a:t>
            </a:r>
            <a:r>
              <a:rPr lang="en">
                <a:solidFill>
                  <a:schemeClr val="dk2"/>
                </a:solidFill>
                <a:latin typeface="Calibri"/>
                <a:ea typeface="Calibri"/>
                <a:cs typeface="Calibri"/>
                <a:sym typeface="Calibri"/>
              </a:rPr>
              <a:t>Le choix du modèle est laissé libre (Random Forest, SVM)</a:t>
            </a:r>
            <a:endParaRPr>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2"/>
              </a:buClr>
              <a:buSzPts val="1100"/>
              <a:buFont typeface="Arial"/>
              <a:buNone/>
            </a:pPr>
            <a:r>
              <a:rPr lang="en">
                <a:solidFill>
                  <a:schemeClr val="dk2"/>
                </a:solidFill>
                <a:latin typeface="Arial"/>
                <a:ea typeface="Arial"/>
                <a:cs typeface="Arial"/>
                <a:sym typeface="Arial"/>
              </a:rPr>
              <a:t>•</a:t>
            </a:r>
            <a:r>
              <a:rPr lang="en">
                <a:solidFill>
                  <a:schemeClr val="dk2"/>
                </a:solidFill>
                <a:latin typeface="Calibri"/>
                <a:ea typeface="Calibri"/>
                <a:cs typeface="Calibri"/>
                <a:sym typeface="Calibri"/>
              </a:rPr>
              <a:t>Des exemples d’implémentation avec la bibliothèque sklearn seront fournis</a:t>
            </a:r>
            <a:endParaRPr>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2"/>
              </a:buClr>
              <a:buSzPts val="1100"/>
              <a:buFont typeface="Arial"/>
              <a:buNone/>
            </a:pPr>
            <a:r>
              <a:rPr lang="en">
                <a:solidFill>
                  <a:schemeClr val="dk2"/>
                </a:solidFill>
                <a:latin typeface="Arial"/>
                <a:ea typeface="Arial"/>
                <a:cs typeface="Arial"/>
                <a:sym typeface="Arial"/>
              </a:rPr>
              <a:t>•</a:t>
            </a:r>
            <a:r>
              <a:rPr lang="en">
                <a:solidFill>
                  <a:schemeClr val="dk2"/>
                </a:solidFill>
                <a:latin typeface="Calibri"/>
                <a:ea typeface="Calibri"/>
                <a:cs typeface="Calibri"/>
                <a:sym typeface="Calibri"/>
              </a:rPr>
              <a:t>Pour l’explicabilité, deux méthodes devront être utilisées(des exemples de code seront fournis) : Partial Dependence Plot (PDP) et accumulated local effects (ALE)</a:t>
            </a:r>
            <a:endParaRPr>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2"/>
              </a:buClr>
              <a:buSzPts val="1100"/>
              <a:buFont typeface="Arial"/>
              <a:buNone/>
            </a:pPr>
            <a:r>
              <a:rPr lang="en">
                <a:solidFill>
                  <a:schemeClr val="dk2"/>
                </a:solidFill>
                <a:latin typeface="Arial"/>
                <a:ea typeface="Arial"/>
                <a:cs typeface="Arial"/>
                <a:sym typeface="Arial"/>
              </a:rPr>
              <a:t>•</a:t>
            </a:r>
            <a:r>
              <a:rPr lang="en">
                <a:solidFill>
                  <a:schemeClr val="dk2"/>
                </a:solidFill>
                <a:latin typeface="Calibri"/>
                <a:ea typeface="Calibri"/>
                <a:cs typeface="Calibri"/>
                <a:sym typeface="Calibri"/>
              </a:rPr>
              <a:t>Explorer ce que peut apporter PDP et ALE en terme d’explicabilité</a:t>
            </a:r>
            <a:endParaRPr>
              <a:solidFill>
                <a:schemeClr val="dk2"/>
              </a:solidFill>
              <a:latin typeface="Calibri"/>
              <a:ea typeface="Calibri"/>
              <a:cs typeface="Calibri"/>
              <a:sym typeface="Calibri"/>
            </a:endParaRPr>
          </a:p>
          <a:p>
            <a:pPr indent="0" lvl="0" marL="0" rtl="0" algn="l">
              <a:spcBef>
                <a:spcPts val="0"/>
              </a:spcBef>
              <a:spcAft>
                <a:spcPts val="1600"/>
              </a:spcAft>
              <a:buNone/>
            </a:pPr>
            <a:r>
              <a:t/>
            </a:r>
            <a:endParaRPr>
              <a:solidFill>
                <a:schemeClr val="dk2"/>
              </a:solidFill>
              <a:latin typeface="Arial"/>
              <a:ea typeface="Arial"/>
              <a:cs typeface="Arial"/>
              <a:sym typeface="Arial"/>
            </a:endParaRPr>
          </a:p>
        </p:txBody>
      </p:sp>
      <p:sp>
        <p:nvSpPr>
          <p:cNvPr id="394" name="Google Shape;394;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Logistics (III): Evaluation</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000000"/>
              </a:buClr>
              <a:buSzPts val="1200"/>
              <a:buAutoNum type="arabicPeriod"/>
            </a:pPr>
            <a:r>
              <a:rPr lang="en" sz="1200">
                <a:solidFill>
                  <a:srgbClr val="000000"/>
                </a:solidFill>
              </a:rPr>
              <a:t>25% </a:t>
            </a:r>
            <a:r>
              <a:rPr b="1" lang="en" sz="1200">
                <a:solidFill>
                  <a:srgbClr val="000000"/>
                </a:solidFill>
              </a:rPr>
              <a:t>Source code</a:t>
            </a:r>
            <a:r>
              <a:rPr lang="en" sz="1200">
                <a:solidFill>
                  <a:srgbClr val="000000"/>
                </a:solidFill>
              </a:rPr>
              <a:t>: features, tests, code documentation, etc.  Source code must be documented, the report including a link to the repository must be in a .zip file. The repository will contain the sources, as well as a plain text file README.md which indicates the actual operational features and limitations. Python code should compile, the teaching assistants are not supposed to make significant corrections for it to compile: a code with few features, but that compiles and does not crash will be preferred to a more complete code but which is not directly operational! </a:t>
            </a:r>
            <a:endParaRPr sz="1200">
              <a:solidFill>
                <a:srgbClr val="000000"/>
              </a:solidFill>
            </a:endParaRPr>
          </a:p>
          <a:p>
            <a:pPr indent="-304800" lvl="0" marL="457200" marR="0" rtl="0" algn="l">
              <a:lnSpc>
                <a:spcPct val="115000"/>
              </a:lnSpc>
              <a:spcBef>
                <a:spcPts val="0"/>
              </a:spcBef>
              <a:spcAft>
                <a:spcPts val="0"/>
              </a:spcAft>
              <a:buClr>
                <a:srgbClr val="000000"/>
              </a:buClr>
              <a:buSzPts val="1200"/>
              <a:buAutoNum type="arabicPeriod"/>
            </a:pPr>
            <a:r>
              <a:rPr lang="en" sz="1200">
                <a:solidFill>
                  <a:srgbClr val="000000"/>
                </a:solidFill>
              </a:rPr>
              <a:t>25% </a:t>
            </a:r>
            <a:r>
              <a:rPr b="1" lang="en" sz="1200">
                <a:solidFill>
                  <a:srgbClr val="000000"/>
                </a:solidFill>
              </a:rPr>
              <a:t>Defense</a:t>
            </a:r>
            <a:r>
              <a:rPr lang="en" sz="1200">
                <a:solidFill>
                  <a:srgbClr val="000000"/>
                </a:solidFill>
              </a:rPr>
              <a:t> (10 minutes presentation, 5 min. questions):  The formal quality of the presentation will be an important element. The defense needs to include a demonstration on the basis of the source code, an analysis of the difficulties encountered and implemented solutions. It will not include a presentation of the problem or the method of resolution that the teaching assistant obviously knows already well. The defense is open to everyone (subject to the acceptance of the pair that will present). The chronological order of defense will be given by the list of each group.</a:t>
            </a:r>
            <a:endParaRPr sz="1200">
              <a:solidFill>
                <a:srgbClr val="000000"/>
              </a:solidFill>
            </a:endParaRPr>
          </a:p>
          <a:p>
            <a:pPr indent="-304800" lvl="0" marL="457200" marR="0" rtl="0" algn="l">
              <a:lnSpc>
                <a:spcPct val="115000"/>
              </a:lnSpc>
              <a:spcBef>
                <a:spcPts val="0"/>
              </a:spcBef>
              <a:spcAft>
                <a:spcPts val="0"/>
              </a:spcAft>
              <a:buClr>
                <a:srgbClr val="000000"/>
              </a:buClr>
              <a:buSzPts val="1200"/>
              <a:buAutoNum type="arabicPeriod"/>
            </a:pPr>
            <a:r>
              <a:rPr lang="en" sz="1200">
                <a:solidFill>
                  <a:srgbClr val="000000"/>
                </a:solidFill>
              </a:rPr>
              <a:t>20% </a:t>
            </a:r>
            <a:r>
              <a:rPr b="1" lang="en" sz="1200">
                <a:solidFill>
                  <a:srgbClr val="000000"/>
                </a:solidFill>
              </a:rPr>
              <a:t>Practice Analysis</a:t>
            </a:r>
            <a:r>
              <a:rPr lang="en" sz="1200">
                <a:solidFill>
                  <a:srgbClr val="000000"/>
                </a:solidFill>
              </a:rPr>
              <a:t>: You will return a critical (max. 5 pages) report before the defense in which you analyze and criticize the progress of your project and its success and failure factors. This evaluation component also includes the oral treatment of this question during the defense. </a:t>
            </a:r>
            <a:endParaRPr sz="1200">
              <a:solidFill>
                <a:srgbClr val="000000"/>
              </a:solidFill>
            </a:endParaRPr>
          </a:p>
          <a:p>
            <a:pPr indent="-304800" lvl="0" marL="457200" marR="0" rtl="0" algn="l">
              <a:lnSpc>
                <a:spcPct val="115000"/>
              </a:lnSpc>
              <a:spcBef>
                <a:spcPts val="0"/>
              </a:spcBef>
              <a:spcAft>
                <a:spcPts val="0"/>
              </a:spcAft>
              <a:buClr>
                <a:srgbClr val="000000"/>
              </a:buClr>
              <a:buSzPts val="1200"/>
              <a:buAutoNum type="arabicPeriod"/>
            </a:pPr>
            <a:r>
              <a:rPr lang="en" sz="1200">
                <a:solidFill>
                  <a:srgbClr val="000000"/>
                </a:solidFill>
              </a:rPr>
              <a:t>30% </a:t>
            </a:r>
            <a:r>
              <a:rPr b="1" lang="en" sz="1200">
                <a:solidFill>
                  <a:srgbClr val="000000"/>
                </a:solidFill>
              </a:rPr>
              <a:t>Continuous Progress Evaluation</a:t>
            </a:r>
            <a:r>
              <a:rPr lang="en" sz="1200">
                <a:solidFill>
                  <a:srgbClr val="000000"/>
                </a:solidFill>
              </a:rPr>
              <a:t> of the practical work during the practical lab sessions (based on Git commits).</a:t>
            </a:r>
            <a:endParaRPr sz="1200">
              <a:solidFill>
                <a:srgbClr val="000000"/>
              </a:solidFill>
            </a:endParaRPr>
          </a:p>
        </p:txBody>
      </p:sp>
      <p:sp>
        <p:nvSpPr>
          <p:cNvPr id="82" name="Google Shape;82;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83" name="Google Shape;83;p16"/>
          <p:cNvPicPr preferRelativeResize="0"/>
          <p:nvPr/>
        </p:nvPicPr>
        <p:blipFill>
          <a:blip r:embed="rId3">
            <a:alphaModFix/>
          </a:blip>
          <a:stretch>
            <a:fillRect/>
          </a:stretch>
        </p:blipFill>
        <p:spPr>
          <a:xfrm>
            <a:off x="5323046" y="-4839287"/>
            <a:ext cx="3594953" cy="460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Plagiarism control</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AutoNum type="arabicPeriod"/>
            </a:pPr>
            <a:r>
              <a:rPr lang="en">
                <a:solidFill>
                  <a:srgbClr val="000000"/>
                </a:solidFill>
              </a:rPr>
              <a:t>Checks for plagiarism will be performed.</a:t>
            </a:r>
            <a:endParaRPr>
              <a:solidFill>
                <a:srgbClr val="000000"/>
              </a:solidFill>
            </a:endParaRPr>
          </a:p>
          <a:p>
            <a:pPr indent="-342900" lvl="0" marL="457200" marR="0" rtl="0" algn="l">
              <a:lnSpc>
                <a:spcPct val="115000"/>
              </a:lnSpc>
              <a:spcBef>
                <a:spcPts val="0"/>
              </a:spcBef>
              <a:spcAft>
                <a:spcPts val="0"/>
              </a:spcAft>
              <a:buClr>
                <a:srgbClr val="000000"/>
              </a:buClr>
              <a:buSzPts val="1800"/>
              <a:buAutoNum type="arabicPeriod"/>
            </a:pPr>
            <a:r>
              <a:rPr lang="en">
                <a:solidFill>
                  <a:srgbClr val="000000"/>
                </a:solidFill>
              </a:rPr>
              <a:t>Last year, the copying team took a lot of time, conversation, Zoom meetings, and uncomfortable moments, please do not copy code, we find out.</a:t>
            </a:r>
            <a:endParaRPr>
              <a:solidFill>
                <a:srgbClr val="000000"/>
              </a:solidFill>
            </a:endParaRPr>
          </a:p>
          <a:p>
            <a:pPr indent="-342900" lvl="0" marL="457200" marR="0" rtl="0" algn="l">
              <a:lnSpc>
                <a:spcPct val="115000"/>
              </a:lnSpc>
              <a:spcBef>
                <a:spcPts val="0"/>
              </a:spcBef>
              <a:spcAft>
                <a:spcPts val="0"/>
              </a:spcAft>
              <a:buClr>
                <a:srgbClr val="000000"/>
              </a:buClr>
              <a:buSzPts val="1800"/>
              <a:buAutoNum type="arabicPeriod"/>
            </a:pPr>
            <a:r>
              <a:rPr lang="en">
                <a:solidFill>
                  <a:srgbClr val="000000"/>
                </a:solidFill>
              </a:rPr>
              <a:t>Showing signs of copying material is enough reason to have to repeat the course next year.</a:t>
            </a:r>
            <a:endParaRPr>
              <a:solidFill>
                <a:srgbClr val="000000"/>
              </a:solidFill>
            </a:endParaRPr>
          </a:p>
        </p:txBody>
      </p:sp>
      <p:sp>
        <p:nvSpPr>
          <p:cNvPr id="90" name="Google Shape;90;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91" name="Google Shape;91;p17"/>
          <p:cNvPicPr preferRelativeResize="0"/>
          <p:nvPr/>
        </p:nvPicPr>
        <p:blipFill>
          <a:blip r:embed="rId3">
            <a:alphaModFix/>
          </a:blip>
          <a:stretch>
            <a:fillRect/>
          </a:stretch>
        </p:blipFill>
        <p:spPr>
          <a:xfrm>
            <a:off x="5323046" y="-4839287"/>
            <a:ext cx="3594953" cy="460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COVID-19 safety rules</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How can we work in pairs if we need to keep 1m distance?</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This is the challenge of COVID era ;) </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You are allowed to communicate via:</a:t>
            </a:r>
            <a:endParaRPr sz="1500">
              <a:solidFill>
                <a:schemeClr val="dk2"/>
              </a:solidFill>
            </a:endParaRPr>
          </a:p>
          <a:p>
            <a:pPr indent="-323850" lvl="1" marL="914400" rtl="0" algn="l">
              <a:spcBef>
                <a:spcPts val="0"/>
              </a:spcBef>
              <a:spcAft>
                <a:spcPts val="0"/>
              </a:spcAft>
              <a:buClr>
                <a:schemeClr val="dk2"/>
              </a:buClr>
              <a:buSzPts val="1500"/>
              <a:buChar char="○"/>
            </a:pPr>
            <a:r>
              <a:rPr lang="en" sz="1500">
                <a:solidFill>
                  <a:schemeClr val="dk2"/>
                </a:solidFill>
              </a:rPr>
              <a:t>Voice </a:t>
            </a:r>
            <a:endParaRPr sz="1500">
              <a:solidFill>
                <a:schemeClr val="dk2"/>
              </a:solidFill>
            </a:endParaRPr>
          </a:p>
          <a:p>
            <a:pPr indent="-323850" lvl="1" marL="914400" rtl="0" algn="l">
              <a:spcBef>
                <a:spcPts val="0"/>
              </a:spcBef>
              <a:spcAft>
                <a:spcPts val="0"/>
              </a:spcAft>
              <a:buClr>
                <a:schemeClr val="dk2"/>
              </a:buClr>
              <a:buSzPts val="1500"/>
              <a:buChar char="○"/>
            </a:pPr>
            <a:r>
              <a:rPr lang="en" sz="1500">
                <a:solidFill>
                  <a:schemeClr val="dk2"/>
                </a:solidFill>
              </a:rPr>
              <a:t>Sitting in the nearest allowed desk and talking</a:t>
            </a:r>
            <a:endParaRPr sz="1500">
              <a:solidFill>
                <a:schemeClr val="dk2"/>
              </a:solidFill>
            </a:endParaRPr>
          </a:p>
          <a:p>
            <a:pPr indent="-323850" lvl="1" marL="914400" rtl="0" algn="l">
              <a:spcBef>
                <a:spcPts val="0"/>
              </a:spcBef>
              <a:spcAft>
                <a:spcPts val="0"/>
              </a:spcAft>
              <a:buClr>
                <a:schemeClr val="dk2"/>
              </a:buClr>
              <a:buSzPts val="1500"/>
              <a:buChar char="○"/>
            </a:pPr>
            <a:r>
              <a:rPr lang="en" sz="1500">
                <a:solidFill>
                  <a:schemeClr val="dk2"/>
                </a:solidFill>
              </a:rPr>
              <a:t>You can communicate the usernames and the repository urls of your project via voice/email/chat.</a:t>
            </a:r>
            <a:endParaRPr sz="1500">
              <a:solidFill>
                <a:schemeClr val="dk2"/>
              </a:solidFill>
            </a:endParaRPr>
          </a:p>
          <a:p>
            <a:pPr indent="457200" lvl="0" marL="0" rtl="0" algn="l">
              <a:spcBef>
                <a:spcPts val="0"/>
              </a:spcBef>
              <a:spcAft>
                <a:spcPts val="0"/>
              </a:spcAft>
              <a:buNone/>
            </a:pPr>
            <a:r>
              <a:t/>
            </a:r>
            <a:endParaRPr sz="1500">
              <a:solidFill>
                <a:schemeClr val="dk2"/>
              </a:solidFill>
            </a:endParaRPr>
          </a:p>
          <a:p>
            <a:pPr indent="0" lvl="0" marL="0" rtl="0" algn="l">
              <a:spcBef>
                <a:spcPts val="0"/>
              </a:spcBef>
              <a:spcAft>
                <a:spcPts val="0"/>
              </a:spcAft>
              <a:buClr>
                <a:schemeClr val="dk2"/>
              </a:buClr>
              <a:buSzPts val="1100"/>
              <a:buFont typeface="Arial"/>
              <a:buNone/>
            </a:pPr>
            <a:r>
              <a:rPr lang="en" sz="1500">
                <a:solidFill>
                  <a:schemeClr val="dk2"/>
                </a:solidFill>
              </a:rPr>
              <a:t> The same will apply for the rest of the course as work is in binoms (teams of 3 if someone is alone only).</a:t>
            </a:r>
            <a:endParaRPr sz="1500">
              <a:solidFill>
                <a:schemeClr val="dk2"/>
              </a:solidFill>
            </a:endParaRPr>
          </a:p>
          <a:p>
            <a:pPr indent="0" lvl="0" marL="0" rtl="0" algn="l">
              <a:spcBef>
                <a:spcPts val="0"/>
              </a:spcBef>
              <a:spcAft>
                <a:spcPts val="0"/>
              </a:spcAft>
              <a:buClr>
                <a:schemeClr val="dk2"/>
              </a:buClr>
              <a:buSzPts val="1100"/>
              <a:buFont typeface="Arial"/>
              <a:buNone/>
            </a:pPr>
            <a:r>
              <a:t/>
            </a:r>
            <a:endParaRPr sz="1500">
              <a:solidFill>
                <a:schemeClr val="dk2"/>
              </a:solidFill>
            </a:endParaRPr>
          </a:p>
          <a:p>
            <a:pPr indent="0" lvl="0" marL="0" rtl="0" algn="l">
              <a:spcBef>
                <a:spcPts val="0"/>
              </a:spcBef>
              <a:spcAft>
                <a:spcPts val="1600"/>
              </a:spcAft>
              <a:buNone/>
            </a:pPr>
            <a:r>
              <a:t/>
            </a:r>
            <a:endParaRPr sz="2100"/>
          </a:p>
        </p:txBody>
      </p:sp>
      <p:sp>
        <p:nvSpPr>
          <p:cNvPr id="98" name="Google Shape;98;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Timetable</a:t>
            </a:r>
            <a:endParaRPr/>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Clr>
                <a:srgbClr val="000000"/>
              </a:buClr>
              <a:buSzPts val="1100"/>
              <a:buFont typeface="Arial"/>
              <a:buNone/>
            </a:pPr>
            <a:r>
              <a:t/>
            </a:r>
            <a:endParaRPr sz="1300" u="sng">
              <a:solidFill>
                <a:srgbClr val="1155CC"/>
              </a:solidFill>
              <a:highlight>
                <a:srgbClr val="FFFFFF"/>
              </a:highlight>
              <a:latin typeface="Roboto"/>
              <a:ea typeface="Roboto"/>
              <a:cs typeface="Roboto"/>
              <a:sym typeface="Roboto"/>
              <a:hlinkClick r:id="rId3">
                <a:extLst>
                  <a:ext uri="{A12FA001-AC4F-418D-AE19-62706E023703}">
                    <ahyp:hlinkClr val="tx"/>
                  </a:ext>
                </a:extLst>
              </a:hlinkClick>
            </a:endParaRPr>
          </a:p>
          <a:p>
            <a:pPr indent="0" lvl="0" marL="0" rtl="0" algn="just">
              <a:lnSpc>
                <a:spcPct val="100000"/>
              </a:lnSpc>
              <a:spcBef>
                <a:spcPts val="400"/>
              </a:spcBef>
              <a:spcAft>
                <a:spcPts val="0"/>
              </a:spcAft>
              <a:buClr>
                <a:srgbClr val="000000"/>
              </a:buClr>
              <a:buSzPts val="1100"/>
              <a:buFont typeface="Arial"/>
              <a:buNone/>
            </a:pPr>
            <a:r>
              <a:t/>
            </a:r>
            <a:endParaRPr sz="1100">
              <a:solidFill>
                <a:srgbClr val="000000"/>
              </a:solidFill>
              <a:highlight>
                <a:srgbClr val="FFFFFF"/>
              </a:highlight>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Session 1</a:t>
            </a:r>
            <a:r>
              <a:rPr lang="en" sz="1100">
                <a:solidFill>
                  <a:srgbClr val="000000"/>
                </a:solidFill>
                <a:latin typeface="Arial"/>
                <a:ea typeface="Arial"/>
                <a:cs typeface="Arial"/>
                <a:sym typeface="Arial"/>
              </a:rPr>
              <a:t> Projects presentations and Intro to GIT </a:t>
            </a:r>
            <a:endParaRPr sz="1100">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TD: GIT Practical guide and exercises</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Session 2  Object Oriented Programming (OOP) and Python. </a:t>
            </a:r>
            <a:endParaRPr sz="1100">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TD: Project 0: Unix/Python/ OOP Tutorial: Submit via Gradescope. Deadline: 1 week) </a:t>
            </a:r>
            <a:endParaRPr sz="1100" u="sng">
              <a:solidFill>
                <a:srgbClr val="000000"/>
              </a:solidFill>
              <a:latin typeface="Arial"/>
              <a:ea typeface="Arial"/>
              <a:cs typeface="Arial"/>
              <a:sym typeface="Arial"/>
              <a:hlinkClick r:id="rId4">
                <a:extLst>
                  <a:ext uri="{A12FA001-AC4F-418D-AE19-62706E023703}">
                    <ahyp:hlinkClr val="tx"/>
                  </a:ext>
                </a:extLst>
              </a:hlinkClick>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Session 3 Test Driven Development (TDD). </a:t>
            </a:r>
            <a:endParaRPr sz="1100">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TD: TDD Practical.</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Rest of sessions:  Work on Project week</a:t>
            </a:r>
            <a:endParaRPr sz="1100">
              <a:solidFill>
                <a:srgbClr val="000000"/>
              </a:solidFill>
              <a:uFill>
                <a:noFill/>
              </a:uFill>
              <a:latin typeface="Arial"/>
              <a:ea typeface="Arial"/>
              <a:cs typeface="Arial"/>
              <a:sym typeface="Arial"/>
              <a:hlinkClick r:id="rId5">
                <a:extLst>
                  <a:ext uri="{A12FA001-AC4F-418D-AE19-62706E023703}">
                    <ahyp:hlinkClr val="tx"/>
                  </a:ext>
                </a:extLst>
              </a:hlinkClick>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Last Session Project Defense Day (10 min of soutenance per team including questions)</a:t>
            </a:r>
            <a:endParaRPr sz="1100">
              <a:solidFill>
                <a:srgbClr val="000000"/>
              </a:solidFill>
              <a:latin typeface="Arial"/>
              <a:ea typeface="Arial"/>
              <a:cs typeface="Arial"/>
              <a:sym typeface="Arial"/>
            </a:endParaRPr>
          </a:p>
          <a:p>
            <a:pPr indent="0" lvl="0" marL="457200" rtl="0" algn="l">
              <a:spcBef>
                <a:spcPts val="0"/>
              </a:spcBef>
              <a:spcAft>
                <a:spcPts val="0"/>
              </a:spcAft>
              <a:buNone/>
            </a:pPr>
            <a:r>
              <a:rPr lang="en" sz="1100">
                <a:solidFill>
                  <a:srgbClr val="000000"/>
                </a:solidFill>
                <a:latin typeface="Arial"/>
                <a:ea typeface="Arial"/>
                <a:cs typeface="Arial"/>
                <a:sym typeface="Arial"/>
              </a:rPr>
              <a:t>Deadline to send report (containing link to project repository) to your Teaching Assistant: Latest 2 days before defense day</a:t>
            </a:r>
            <a:endParaRPr sz="1100">
              <a:solidFill>
                <a:srgbClr val="000000"/>
              </a:solidFill>
              <a:latin typeface="Arial"/>
              <a:ea typeface="Arial"/>
              <a:cs typeface="Arial"/>
              <a:sym typeface="Arial"/>
            </a:endParaRPr>
          </a:p>
          <a:p>
            <a:pPr indent="-298450" lvl="0" marL="457200" rtl="0" algn="l">
              <a:spcBef>
                <a:spcPts val="0"/>
              </a:spcBef>
              <a:spcAft>
                <a:spcPts val="0"/>
              </a:spcAft>
              <a:buClr>
                <a:schemeClr val="dk2"/>
              </a:buClr>
              <a:buSzPts val="1100"/>
              <a:buFont typeface="Arial"/>
              <a:buChar char="●"/>
            </a:pPr>
            <a:r>
              <a:rPr lang="en" sz="1100">
                <a:solidFill>
                  <a:schemeClr val="dk2"/>
                </a:solidFill>
                <a:latin typeface="Arial"/>
                <a:ea typeface="Arial"/>
                <a:cs typeface="Arial"/>
                <a:sym typeface="Arial"/>
              </a:rPr>
              <a:t>Groups assigned in TD1 are not definitive. They change for the rest of the course in session 2</a:t>
            </a:r>
            <a:endParaRPr sz="1100">
              <a:solidFill>
                <a:schemeClr val="dk2"/>
              </a:solidFill>
              <a:latin typeface="Arial"/>
              <a:ea typeface="Arial"/>
              <a:cs typeface="Arial"/>
              <a:sym typeface="Arial"/>
            </a:endParaRPr>
          </a:p>
          <a:p>
            <a:pPr indent="-298450" lvl="0" marL="914400" rtl="0" algn="l">
              <a:spcBef>
                <a:spcPts val="0"/>
              </a:spcBef>
              <a:spcAft>
                <a:spcPts val="0"/>
              </a:spcAft>
              <a:buClr>
                <a:schemeClr val="dk2"/>
              </a:buClr>
              <a:buSzPts val="1100"/>
              <a:buFont typeface="Arial"/>
              <a:buChar char="●"/>
            </a:pPr>
            <a:r>
              <a:rPr lang="en" sz="1100">
                <a:solidFill>
                  <a:schemeClr val="dk2"/>
                </a:solidFill>
                <a:latin typeface="Arial"/>
                <a:ea typeface="Arial"/>
                <a:cs typeface="Arial"/>
                <a:sym typeface="Arial"/>
              </a:rPr>
              <a:t>Choose who you want to work with in your project, he needs to have been assigned in your same group, so do not choose until you have been communicated the project you will be working on.</a:t>
            </a:r>
            <a:endParaRPr sz="1100">
              <a:solidFill>
                <a:srgbClr val="000000"/>
              </a:solidFill>
              <a:latin typeface="Arial"/>
              <a:ea typeface="Arial"/>
              <a:cs typeface="Arial"/>
              <a:sym typeface="Arial"/>
            </a:endParaRPr>
          </a:p>
        </p:txBody>
      </p:sp>
      <p:sp>
        <p:nvSpPr>
          <p:cNvPr id="105" name="Google Shape;105;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to pass the course</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Implement and use some </a:t>
            </a:r>
            <a:r>
              <a:rPr b="1" lang="en">
                <a:solidFill>
                  <a:schemeClr val="dk2"/>
                </a:solidFill>
              </a:rPr>
              <a:t>classes </a:t>
            </a:r>
            <a:r>
              <a:rPr lang="en">
                <a:solidFill>
                  <a:schemeClr val="dk2"/>
                </a:solidFill>
              </a:rPr>
              <a:t>and</a:t>
            </a:r>
            <a:r>
              <a:rPr b="1" lang="en">
                <a:solidFill>
                  <a:schemeClr val="dk2"/>
                </a:solidFill>
              </a:rPr>
              <a:t> objects</a:t>
            </a:r>
            <a:r>
              <a:rPr lang="en">
                <a:solidFill>
                  <a:schemeClr val="dk2"/>
                </a:solidFill>
              </a:rPr>
              <a:t> in your project</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Implement and run successfully some </a:t>
            </a:r>
            <a:r>
              <a:rPr b="1" lang="en">
                <a:solidFill>
                  <a:schemeClr val="dk2"/>
                </a:solidFill>
              </a:rPr>
              <a:t>unit tests</a:t>
            </a:r>
            <a:r>
              <a:rPr lang="en">
                <a:solidFill>
                  <a:schemeClr val="dk2"/>
                </a:solidFill>
              </a:rPr>
              <a:t>.</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Play the Git game of push/pull:</a:t>
            </a:r>
            <a:endParaRPr>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Coordinate work in the team using </a:t>
            </a:r>
            <a:r>
              <a:rPr b="1" lang="en" sz="1800">
                <a:solidFill>
                  <a:schemeClr val="dk2"/>
                </a:solidFill>
              </a:rPr>
              <a:t>Git</a:t>
            </a:r>
            <a:r>
              <a:rPr lang="en" sz="1800">
                <a:solidFill>
                  <a:schemeClr val="dk2"/>
                </a:solidFill>
              </a:rPr>
              <a:t> to incrementally progress on the project</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Your teaching assistant (TA) will check your Github repository </a:t>
            </a:r>
            <a:r>
              <a:rPr i="1" lang="en" sz="1800">
                <a:solidFill>
                  <a:schemeClr val="dk2"/>
                </a:solidFill>
              </a:rPr>
              <a:t>commit, pull, push</a:t>
            </a:r>
            <a:r>
              <a:rPr lang="en" sz="1800">
                <a:solidFill>
                  <a:schemeClr val="dk2"/>
                </a:solidFill>
              </a:rPr>
              <a:t>… through the course duration</a:t>
            </a:r>
            <a:endParaRPr sz="1800">
              <a:solidFill>
                <a:schemeClr val="dk2"/>
              </a:solidFill>
            </a:endParaRPr>
          </a:p>
          <a:p>
            <a:pPr indent="0" lvl="0" marL="0" rtl="0" algn="l">
              <a:spcBef>
                <a:spcPts val="1600"/>
              </a:spcBef>
              <a:spcAft>
                <a:spcPts val="1600"/>
              </a:spcAft>
              <a:buNone/>
            </a:pPr>
            <a:r>
              <a:t/>
            </a:r>
            <a:endParaRPr sz="1400"/>
          </a:p>
        </p:txBody>
      </p:sp>
      <p:sp>
        <p:nvSpPr>
          <p:cNvPr id="112" name="Google Shape;112;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expectations</a:t>
            </a:r>
            <a:endParaRPr/>
          </a:p>
        </p:txBody>
      </p:sp>
      <p:sp>
        <p:nvSpPr>
          <p:cNvPr id="118" name="Google Shape;118;p21"/>
          <p:cNvSpPr txBox="1"/>
          <p:nvPr>
            <p:ph idx="1" type="body"/>
          </p:nvPr>
        </p:nvSpPr>
        <p:spPr>
          <a:xfrm>
            <a:off x="101350" y="11648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This is your (first) independent project course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i.e., autonomous work expected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Time in lab is not expected to be </a:t>
            </a:r>
            <a:r>
              <a:rPr lang="en">
                <a:solidFill>
                  <a:srgbClr val="000000"/>
                </a:solidFill>
              </a:rPr>
              <a:t>sufficient</a:t>
            </a:r>
            <a:r>
              <a:rPr lang="en">
                <a:solidFill>
                  <a:srgbClr val="000000"/>
                </a:solidFill>
              </a:rPr>
              <a:t> to hand in a high quality project and report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Expected total work hours: at the very least, same amount of lab time, at home</a:t>
            </a:r>
            <a:endParaRPr>
              <a:solidFill>
                <a:srgbClr val="000000"/>
              </a:solidFill>
            </a:endParaRPr>
          </a:p>
          <a:p>
            <a:pPr indent="-342900" lvl="0" marL="457200" rtl="0" algn="l">
              <a:spcBef>
                <a:spcPts val="0"/>
              </a:spcBef>
              <a:spcAft>
                <a:spcPts val="0"/>
              </a:spcAft>
              <a:buSzPts val="1800"/>
              <a:buChar char="●"/>
            </a:pPr>
            <a:r>
              <a:rPr b="1" lang="en">
                <a:solidFill>
                  <a:srgbClr val="FF9900"/>
                </a:solidFill>
              </a:rPr>
              <a:t>Report: </a:t>
            </a:r>
            <a:r>
              <a:rPr b="1" lang="en">
                <a:solidFill>
                  <a:srgbClr val="FF0000"/>
                </a:solidFill>
              </a:rPr>
              <a:t>1 single PDF</a:t>
            </a:r>
            <a:r>
              <a:rPr b="1" lang="en">
                <a:solidFill>
                  <a:srgbClr val="FF9900"/>
                </a:solidFill>
              </a:rPr>
              <a:t> containing link to repository</a:t>
            </a:r>
            <a:r>
              <a:rPr lang="en"/>
              <a:t>:</a:t>
            </a:r>
            <a:endParaRPr/>
          </a:p>
          <a:p>
            <a:pPr indent="-342900" lvl="1" marL="914400" rtl="0" algn="l">
              <a:spcBef>
                <a:spcPts val="0"/>
              </a:spcBef>
              <a:spcAft>
                <a:spcPts val="0"/>
              </a:spcAft>
              <a:buClr>
                <a:srgbClr val="000000"/>
              </a:buClr>
              <a:buSzPts val="1800"/>
              <a:buChar char="○"/>
            </a:pPr>
            <a:r>
              <a:rPr lang="en" sz="1800">
                <a:solidFill>
                  <a:srgbClr val="000000"/>
                </a:solidFill>
              </a:rPr>
              <a:t>Quality over Quantity</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Results (plots, insights, conclusions and learnings): </a:t>
            </a:r>
            <a:endParaRPr sz="1800">
              <a:solidFill>
                <a:srgbClr val="000000"/>
              </a:solidFill>
            </a:endParaRPr>
          </a:p>
          <a:p>
            <a:pPr indent="0" lvl="0" marL="0" rtl="0" algn="l">
              <a:spcBef>
                <a:spcPts val="1600"/>
              </a:spcBef>
              <a:spcAft>
                <a:spcPts val="0"/>
              </a:spcAft>
              <a:buNone/>
            </a:pPr>
            <a:r>
              <a:rPr lang="en">
                <a:solidFill>
                  <a:srgbClr val="000000"/>
                </a:solidFill>
              </a:rPr>
              <a:t>more important than lengthy reports explaining the problem</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pic>
        <p:nvPicPr>
          <p:cNvPr id="119" name="Google Shape;119;p21"/>
          <p:cNvPicPr preferRelativeResize="0"/>
          <p:nvPr/>
        </p:nvPicPr>
        <p:blipFill>
          <a:blip r:embed="rId3">
            <a:alphaModFix/>
          </a:blip>
          <a:stretch>
            <a:fillRect/>
          </a:stretch>
        </p:blipFill>
        <p:spPr>
          <a:xfrm>
            <a:off x="5992475" y="2351675"/>
            <a:ext cx="3095850" cy="2394275"/>
          </a:xfrm>
          <a:prstGeom prst="rect">
            <a:avLst/>
          </a:prstGeom>
          <a:noFill/>
          <a:ln>
            <a:noFill/>
          </a:ln>
        </p:spPr>
      </p:pic>
      <p:sp>
        <p:nvSpPr>
          <p:cNvPr id="120" name="Google Shape;120;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